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Air Strip Arabic" panose="020B0604020202020204" charset="-78"/>
      <p:regular r:id="rId9"/>
    </p:embeddedFont>
    <p:embeddedFont>
      <p:font typeface="Coco Gothic" panose="020B0604020202020204" charset="0"/>
      <p:regular r:id="rId10"/>
    </p:embeddedFont>
    <p:embeddedFont>
      <p:font typeface="Fedra arabic display" panose="020B0604020202020204" charset="-78"/>
      <p:regular r:id="rId11"/>
    </p:embeddedFont>
    <p:embeddedFont>
      <p:font typeface="Glacial Indifference Italics" panose="020B0604020202020204" charset="0"/>
      <p:regular r:id="rId12"/>
    </p:embeddedFont>
    <p:embeddedFont>
      <p:font typeface="Trebuchet MS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7" d="100"/>
          <a:sy n="57" d="100"/>
        </p:scale>
        <p:origin x="36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1.sv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1.sv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9.jpeg"/><Relationship Id="rId9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1.sv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9.jpeg"/><Relationship Id="rId9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95955" y="7769925"/>
            <a:ext cx="7315200" cy="2249424"/>
          </a:xfrm>
          <a:custGeom>
            <a:avLst/>
            <a:gdLst/>
            <a:ahLst/>
            <a:cxnLst/>
            <a:rect l="l" t="t" r="r" b="b"/>
            <a:pathLst>
              <a:path w="7315200" h="2249424">
                <a:moveTo>
                  <a:pt x="0" y="0"/>
                </a:moveTo>
                <a:lnTo>
                  <a:pt x="7315200" y="0"/>
                </a:lnTo>
                <a:lnTo>
                  <a:pt x="7315200" y="2249424"/>
                </a:lnTo>
                <a:lnTo>
                  <a:pt x="0" y="22494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-175846" y="9258300"/>
            <a:ext cx="18909682" cy="1233544"/>
            <a:chOff x="0" y="0"/>
            <a:chExt cx="5062896" cy="3302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62896" cy="330270"/>
            </a:xfrm>
            <a:custGeom>
              <a:avLst/>
              <a:gdLst/>
              <a:ahLst/>
              <a:cxnLst/>
              <a:rect l="l" t="t" r="r" b="b"/>
              <a:pathLst>
                <a:path w="5062896" h="330270">
                  <a:moveTo>
                    <a:pt x="0" y="0"/>
                  </a:moveTo>
                  <a:lnTo>
                    <a:pt x="5062896" y="0"/>
                  </a:lnTo>
                  <a:lnTo>
                    <a:pt x="5062896" y="330270"/>
                  </a:lnTo>
                  <a:lnTo>
                    <a:pt x="0" y="330270"/>
                  </a:lnTo>
                  <a:close/>
                </a:path>
              </a:pathLst>
            </a:custGeom>
            <a:solidFill>
              <a:srgbClr val="2A17A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062896" cy="377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584242" y="1454574"/>
            <a:ext cx="8373127" cy="12630703"/>
            <a:chOff x="0" y="0"/>
            <a:chExt cx="11164169" cy="16840937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 rot="-320299">
              <a:off x="2441527" y="2683173"/>
              <a:ext cx="7005676" cy="13861934"/>
              <a:chOff x="0" y="0"/>
              <a:chExt cx="2620010" cy="518414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l="l" t="t" r="r" b="b"/>
                <a:pathLst>
                  <a:path w="2513330" h="513207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185420" y="156210"/>
                <a:ext cx="2251710" cy="4876800"/>
              </a:xfrm>
              <a:custGeom>
                <a:avLst/>
                <a:gdLst/>
                <a:ahLst/>
                <a:cxnLst/>
                <a:rect l="l" t="t" r="r" b="b"/>
                <a:pathLst>
                  <a:path w="2251710" h="4876800">
                    <a:moveTo>
                      <a:pt x="2040890" y="0"/>
                    </a:moveTo>
                    <a:lnTo>
                      <a:pt x="1769110" y="0"/>
                    </a:lnTo>
                    <a:lnTo>
                      <a:pt x="1769110" y="57150"/>
                    </a:lnTo>
                    <a:cubicBezTo>
                      <a:pt x="1769110" y="121920"/>
                      <a:pt x="1715770" y="175260"/>
                      <a:pt x="1651000" y="175260"/>
                    </a:cubicBezTo>
                    <a:lnTo>
                      <a:pt x="601980" y="175260"/>
                    </a:lnTo>
                    <a:cubicBezTo>
                      <a:pt x="537210" y="175260"/>
                      <a:pt x="483870" y="121920"/>
                      <a:pt x="483870" y="57150"/>
                    </a:cubicBezTo>
                    <a:lnTo>
                      <a:pt x="483870" y="0"/>
                    </a:lnTo>
                    <a:lnTo>
                      <a:pt x="209550" y="0"/>
                    </a:lnTo>
                    <a:cubicBezTo>
                      <a:pt x="93980" y="0"/>
                      <a:pt x="0" y="93980"/>
                      <a:pt x="0" y="209550"/>
                    </a:cubicBezTo>
                    <a:lnTo>
                      <a:pt x="0" y="4667250"/>
                    </a:lnTo>
                    <a:cubicBezTo>
                      <a:pt x="0" y="4782820"/>
                      <a:pt x="93980" y="4876800"/>
                      <a:pt x="209550" y="4876800"/>
                    </a:cubicBezTo>
                    <a:lnTo>
                      <a:pt x="2040890" y="4876800"/>
                    </a:lnTo>
                    <a:cubicBezTo>
                      <a:pt x="2156460" y="4876800"/>
                      <a:pt x="2250440" y="4782820"/>
                      <a:pt x="2250440" y="4667250"/>
                    </a:cubicBezTo>
                    <a:lnTo>
                      <a:pt x="2250440" y="209550"/>
                    </a:lnTo>
                    <a:cubicBezTo>
                      <a:pt x="2251710" y="93980"/>
                      <a:pt x="2157730" y="0"/>
                      <a:pt x="204089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58351" r="-58351"/>
                </a:stretch>
              </a:blip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l="l" t="t" r="r" b="b"/>
                <a:pathLst>
                  <a:path w="347980" h="431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555555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l="l" t="t" r="r" b="b"/>
                <a:pathLst>
                  <a:path w="66636" h="63602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555555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685800"/>
                <a:ext cx="27940" cy="21336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21336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1057910"/>
                <a:ext cx="279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481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1526540"/>
                <a:ext cx="27940" cy="38608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608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61849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2E2E2E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27940" y="0"/>
                <a:ext cx="2564130" cy="5182870"/>
              </a:xfrm>
              <a:custGeom>
                <a:avLst/>
                <a:gdLst/>
                <a:ahLst/>
                <a:cxnLst/>
                <a:rect l="l" t="t" r="r" b="b"/>
                <a:pathLst>
                  <a:path w="2564130" h="518287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555555"/>
              </a:solidFill>
            </p:spPr>
          </p:sp>
        </p:grpSp>
        <p:sp>
          <p:nvSpPr>
            <p:cNvPr id="17" name="AutoShape 17"/>
            <p:cNvSpPr/>
            <p:nvPr/>
          </p:nvSpPr>
          <p:spPr>
            <a:xfrm flipV="1">
              <a:off x="3003382" y="6891433"/>
              <a:ext cx="1285006" cy="114749"/>
            </a:xfrm>
            <a:prstGeom prst="line">
              <a:avLst/>
            </a:prstGeom>
            <a:ln w="202715" cap="flat">
              <a:solidFill>
                <a:srgbClr val="E8E8E8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 flipV="1">
              <a:off x="3034732" y="6867645"/>
              <a:ext cx="5482895" cy="489614"/>
            </a:xfrm>
            <a:prstGeom prst="line">
              <a:avLst/>
            </a:prstGeom>
            <a:ln w="202715" cap="flat">
              <a:solidFill>
                <a:srgbClr val="E8E8E8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 flipV="1">
              <a:off x="3066189" y="7219905"/>
              <a:ext cx="5482895" cy="489614"/>
            </a:xfrm>
            <a:prstGeom prst="line">
              <a:avLst/>
            </a:prstGeom>
            <a:ln w="202715" cap="flat">
              <a:solidFill>
                <a:srgbClr val="E8E8E8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flipV="1">
              <a:off x="3098216" y="7934280"/>
              <a:ext cx="1499409" cy="133895"/>
            </a:xfrm>
            <a:prstGeom prst="line">
              <a:avLst/>
            </a:prstGeom>
            <a:ln w="202715" cap="flat">
              <a:solidFill>
                <a:srgbClr val="E8E8E8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flipV="1">
              <a:off x="5089959" y="7756420"/>
              <a:ext cx="1499409" cy="133895"/>
            </a:xfrm>
            <a:prstGeom prst="line">
              <a:avLst/>
            </a:prstGeom>
            <a:ln w="202715" cap="flat">
              <a:solidFill>
                <a:srgbClr val="E8E8E8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flipV="1">
              <a:off x="7081702" y="7578560"/>
              <a:ext cx="1499409" cy="133895"/>
            </a:xfrm>
            <a:prstGeom prst="line">
              <a:avLst/>
            </a:prstGeom>
            <a:ln w="202715" cap="flat">
              <a:solidFill>
                <a:srgbClr val="E8E8E8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 flipV="1">
              <a:off x="5062374" y="5908180"/>
              <a:ext cx="754641" cy="67388"/>
            </a:xfrm>
            <a:prstGeom prst="line">
              <a:avLst/>
            </a:prstGeom>
            <a:ln w="202715" cap="flat">
              <a:solidFill>
                <a:srgbClr val="E8E8E8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 flipV="1">
              <a:off x="7656621" y="5676518"/>
              <a:ext cx="754641" cy="67388"/>
            </a:xfrm>
            <a:prstGeom prst="line">
              <a:avLst/>
            </a:prstGeom>
            <a:ln w="202715" cap="flat">
              <a:solidFill>
                <a:srgbClr val="E8E8E8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 flipV="1">
              <a:off x="6359497" y="5792349"/>
              <a:ext cx="754641" cy="67388"/>
            </a:xfrm>
            <a:prstGeom prst="line">
              <a:avLst/>
            </a:prstGeom>
            <a:ln w="202715" cap="flat">
              <a:solidFill>
                <a:srgbClr val="E8E8E8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flipV="1">
              <a:off x="5225033" y="5633856"/>
              <a:ext cx="377320" cy="33694"/>
            </a:xfrm>
            <a:prstGeom prst="line">
              <a:avLst/>
            </a:prstGeom>
            <a:ln w="202715" cap="flat">
              <a:solidFill>
                <a:srgbClr val="E8E8E8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V="1">
              <a:off x="6522156" y="5518025"/>
              <a:ext cx="377320" cy="33694"/>
            </a:xfrm>
            <a:prstGeom prst="line">
              <a:avLst/>
            </a:prstGeom>
            <a:ln w="202715" cap="flat">
              <a:solidFill>
                <a:srgbClr val="E8E8E8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 flipV="1">
              <a:off x="7819280" y="5402194"/>
              <a:ext cx="377320" cy="33694"/>
            </a:xfrm>
            <a:prstGeom prst="line">
              <a:avLst/>
            </a:prstGeom>
            <a:ln w="202715" cap="flat">
              <a:solidFill>
                <a:srgbClr val="E8E8E8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29" name="Group 29"/>
            <p:cNvGrpSpPr/>
            <p:nvPr/>
          </p:nvGrpSpPr>
          <p:grpSpPr>
            <a:xfrm rot="-306173">
              <a:off x="3166104" y="8540702"/>
              <a:ext cx="1830740" cy="1942830"/>
              <a:chOff x="0" y="0"/>
              <a:chExt cx="393857" cy="417972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393857" cy="417972"/>
              </a:xfrm>
              <a:custGeom>
                <a:avLst/>
                <a:gdLst/>
                <a:ahLst/>
                <a:cxnLst/>
                <a:rect l="l" t="t" r="r" b="b"/>
                <a:pathLst>
                  <a:path w="393857" h="417972">
                    <a:moveTo>
                      <a:pt x="0" y="0"/>
                    </a:moveTo>
                    <a:lnTo>
                      <a:pt x="393857" y="0"/>
                    </a:lnTo>
                    <a:lnTo>
                      <a:pt x="393857" y="417972"/>
                    </a:lnTo>
                    <a:lnTo>
                      <a:pt x="0" y="417972"/>
                    </a:lnTo>
                    <a:close/>
                  </a:path>
                </a:pathLst>
              </a:custGeom>
              <a:solidFill>
                <a:srgbClr val="E8E8E8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19050"/>
                <a:ext cx="393857" cy="437022"/>
              </a:xfrm>
              <a:prstGeom prst="rect">
                <a:avLst/>
              </a:prstGeom>
            </p:spPr>
            <p:txBody>
              <a:bodyPr lIns="68114" tIns="68114" rIns="68114" bIns="68114" rtlCol="0" anchor="ctr"/>
              <a:lstStyle/>
              <a:p>
                <a:pPr algn="ctr">
                  <a:lnSpc>
                    <a:spcPts val="11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 rot="-306173">
              <a:off x="5024223" y="8374775"/>
              <a:ext cx="1830740" cy="1942830"/>
              <a:chOff x="0" y="0"/>
              <a:chExt cx="393857" cy="417972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393857" cy="417972"/>
              </a:xfrm>
              <a:custGeom>
                <a:avLst/>
                <a:gdLst/>
                <a:ahLst/>
                <a:cxnLst/>
                <a:rect l="l" t="t" r="r" b="b"/>
                <a:pathLst>
                  <a:path w="393857" h="417972">
                    <a:moveTo>
                      <a:pt x="0" y="0"/>
                    </a:moveTo>
                    <a:lnTo>
                      <a:pt x="393857" y="0"/>
                    </a:lnTo>
                    <a:lnTo>
                      <a:pt x="393857" y="417972"/>
                    </a:lnTo>
                    <a:lnTo>
                      <a:pt x="0" y="417972"/>
                    </a:lnTo>
                    <a:close/>
                  </a:path>
                </a:pathLst>
              </a:custGeom>
              <a:solidFill>
                <a:srgbClr val="E8E8E8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19050"/>
                <a:ext cx="393857" cy="437022"/>
              </a:xfrm>
              <a:prstGeom prst="rect">
                <a:avLst/>
              </a:prstGeom>
            </p:spPr>
            <p:txBody>
              <a:bodyPr lIns="68114" tIns="68114" rIns="68114" bIns="68114" rtlCol="0" anchor="ctr"/>
              <a:lstStyle/>
              <a:p>
                <a:pPr algn="ctr">
                  <a:lnSpc>
                    <a:spcPts val="11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 rot="-306173">
              <a:off x="6882343" y="8208848"/>
              <a:ext cx="1830740" cy="1942830"/>
              <a:chOff x="0" y="0"/>
              <a:chExt cx="393857" cy="417972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393857" cy="417972"/>
              </a:xfrm>
              <a:custGeom>
                <a:avLst/>
                <a:gdLst/>
                <a:ahLst/>
                <a:cxnLst/>
                <a:rect l="l" t="t" r="r" b="b"/>
                <a:pathLst>
                  <a:path w="393857" h="417972">
                    <a:moveTo>
                      <a:pt x="0" y="0"/>
                    </a:moveTo>
                    <a:lnTo>
                      <a:pt x="393857" y="0"/>
                    </a:lnTo>
                    <a:lnTo>
                      <a:pt x="393857" y="417972"/>
                    </a:lnTo>
                    <a:lnTo>
                      <a:pt x="0" y="417972"/>
                    </a:lnTo>
                    <a:close/>
                  </a:path>
                </a:pathLst>
              </a:custGeom>
              <a:solidFill>
                <a:srgbClr val="E8E8E8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19050"/>
                <a:ext cx="393857" cy="437022"/>
              </a:xfrm>
              <a:prstGeom prst="rect">
                <a:avLst/>
              </a:prstGeom>
            </p:spPr>
            <p:txBody>
              <a:bodyPr lIns="68114" tIns="68114" rIns="68114" bIns="68114" rtlCol="0" anchor="ctr"/>
              <a:lstStyle/>
              <a:p>
                <a:pPr algn="ctr">
                  <a:lnSpc>
                    <a:spcPts val="11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 rot="-306173">
              <a:off x="3341397" y="10503707"/>
              <a:ext cx="1830740" cy="1942830"/>
              <a:chOff x="0" y="0"/>
              <a:chExt cx="393857" cy="417972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393857" cy="417972"/>
              </a:xfrm>
              <a:custGeom>
                <a:avLst/>
                <a:gdLst/>
                <a:ahLst/>
                <a:cxnLst/>
                <a:rect l="l" t="t" r="r" b="b"/>
                <a:pathLst>
                  <a:path w="393857" h="417972">
                    <a:moveTo>
                      <a:pt x="0" y="0"/>
                    </a:moveTo>
                    <a:lnTo>
                      <a:pt x="393857" y="0"/>
                    </a:lnTo>
                    <a:lnTo>
                      <a:pt x="393857" y="417972"/>
                    </a:lnTo>
                    <a:lnTo>
                      <a:pt x="0" y="417972"/>
                    </a:lnTo>
                    <a:close/>
                  </a:path>
                </a:pathLst>
              </a:custGeom>
              <a:solidFill>
                <a:srgbClr val="E8E8E8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0" y="-19050"/>
                <a:ext cx="393857" cy="437022"/>
              </a:xfrm>
              <a:prstGeom prst="rect">
                <a:avLst/>
              </a:prstGeom>
            </p:spPr>
            <p:txBody>
              <a:bodyPr lIns="68114" tIns="68114" rIns="68114" bIns="68114" rtlCol="0" anchor="ctr"/>
              <a:lstStyle/>
              <a:p>
                <a:pPr algn="ctr">
                  <a:lnSpc>
                    <a:spcPts val="11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 rot="-306173">
              <a:off x="5199517" y="10337779"/>
              <a:ext cx="1830740" cy="1942830"/>
              <a:chOff x="0" y="0"/>
              <a:chExt cx="393857" cy="417972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393857" cy="417972"/>
              </a:xfrm>
              <a:custGeom>
                <a:avLst/>
                <a:gdLst/>
                <a:ahLst/>
                <a:cxnLst/>
                <a:rect l="l" t="t" r="r" b="b"/>
                <a:pathLst>
                  <a:path w="393857" h="417972">
                    <a:moveTo>
                      <a:pt x="0" y="0"/>
                    </a:moveTo>
                    <a:lnTo>
                      <a:pt x="393857" y="0"/>
                    </a:lnTo>
                    <a:lnTo>
                      <a:pt x="393857" y="417972"/>
                    </a:lnTo>
                    <a:lnTo>
                      <a:pt x="0" y="417972"/>
                    </a:lnTo>
                    <a:close/>
                  </a:path>
                </a:pathLst>
              </a:custGeom>
              <a:solidFill>
                <a:srgbClr val="E8E8E8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0" y="-19050"/>
                <a:ext cx="393857" cy="437022"/>
              </a:xfrm>
              <a:prstGeom prst="rect">
                <a:avLst/>
              </a:prstGeom>
            </p:spPr>
            <p:txBody>
              <a:bodyPr lIns="68114" tIns="68114" rIns="68114" bIns="68114" rtlCol="0" anchor="ctr"/>
              <a:lstStyle/>
              <a:p>
                <a:pPr algn="ctr">
                  <a:lnSpc>
                    <a:spcPts val="11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 rot="-306173">
              <a:off x="7057636" y="10171852"/>
              <a:ext cx="1830740" cy="1942830"/>
              <a:chOff x="0" y="0"/>
              <a:chExt cx="393857" cy="417972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393857" cy="417972"/>
              </a:xfrm>
              <a:custGeom>
                <a:avLst/>
                <a:gdLst/>
                <a:ahLst/>
                <a:cxnLst/>
                <a:rect l="l" t="t" r="r" b="b"/>
                <a:pathLst>
                  <a:path w="393857" h="417972">
                    <a:moveTo>
                      <a:pt x="0" y="0"/>
                    </a:moveTo>
                    <a:lnTo>
                      <a:pt x="393857" y="0"/>
                    </a:lnTo>
                    <a:lnTo>
                      <a:pt x="393857" y="417972"/>
                    </a:lnTo>
                    <a:lnTo>
                      <a:pt x="0" y="417972"/>
                    </a:lnTo>
                    <a:close/>
                  </a:path>
                </a:pathLst>
              </a:custGeom>
              <a:solidFill>
                <a:srgbClr val="E8E8E8"/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0" y="-19050"/>
                <a:ext cx="393857" cy="437022"/>
              </a:xfrm>
              <a:prstGeom prst="rect">
                <a:avLst/>
              </a:prstGeom>
            </p:spPr>
            <p:txBody>
              <a:bodyPr lIns="68114" tIns="68114" rIns="68114" bIns="68114" rtlCol="0" anchor="ctr"/>
              <a:lstStyle/>
              <a:p>
                <a:pPr algn="ctr">
                  <a:lnSpc>
                    <a:spcPts val="11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 rot="-306173">
              <a:off x="3516690" y="12466711"/>
              <a:ext cx="1830740" cy="1942830"/>
              <a:chOff x="0" y="0"/>
              <a:chExt cx="393857" cy="417972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393857" cy="417972"/>
              </a:xfrm>
              <a:custGeom>
                <a:avLst/>
                <a:gdLst/>
                <a:ahLst/>
                <a:cxnLst/>
                <a:rect l="l" t="t" r="r" b="b"/>
                <a:pathLst>
                  <a:path w="393857" h="417972">
                    <a:moveTo>
                      <a:pt x="0" y="0"/>
                    </a:moveTo>
                    <a:lnTo>
                      <a:pt x="393857" y="0"/>
                    </a:lnTo>
                    <a:lnTo>
                      <a:pt x="393857" y="417972"/>
                    </a:lnTo>
                    <a:lnTo>
                      <a:pt x="0" y="417972"/>
                    </a:lnTo>
                    <a:close/>
                  </a:path>
                </a:pathLst>
              </a:custGeom>
              <a:solidFill>
                <a:srgbClr val="E8E8E8"/>
              </a:solidFill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0" y="-19050"/>
                <a:ext cx="393857" cy="437022"/>
              </a:xfrm>
              <a:prstGeom prst="rect">
                <a:avLst/>
              </a:prstGeom>
            </p:spPr>
            <p:txBody>
              <a:bodyPr lIns="68114" tIns="68114" rIns="68114" bIns="68114" rtlCol="0" anchor="ctr"/>
              <a:lstStyle/>
              <a:p>
                <a:pPr algn="ctr">
                  <a:lnSpc>
                    <a:spcPts val="11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 rot="-306173">
              <a:off x="5374810" y="12300784"/>
              <a:ext cx="1830740" cy="1942830"/>
              <a:chOff x="0" y="0"/>
              <a:chExt cx="393857" cy="417972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393857" cy="417972"/>
              </a:xfrm>
              <a:custGeom>
                <a:avLst/>
                <a:gdLst/>
                <a:ahLst/>
                <a:cxnLst/>
                <a:rect l="l" t="t" r="r" b="b"/>
                <a:pathLst>
                  <a:path w="393857" h="417972">
                    <a:moveTo>
                      <a:pt x="0" y="0"/>
                    </a:moveTo>
                    <a:lnTo>
                      <a:pt x="393857" y="0"/>
                    </a:lnTo>
                    <a:lnTo>
                      <a:pt x="393857" y="417972"/>
                    </a:lnTo>
                    <a:lnTo>
                      <a:pt x="0" y="417972"/>
                    </a:lnTo>
                    <a:close/>
                  </a:path>
                </a:pathLst>
              </a:custGeom>
              <a:solidFill>
                <a:srgbClr val="E8E8E8"/>
              </a:solidFill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0" y="-19050"/>
                <a:ext cx="393857" cy="437022"/>
              </a:xfrm>
              <a:prstGeom prst="rect">
                <a:avLst/>
              </a:prstGeom>
            </p:spPr>
            <p:txBody>
              <a:bodyPr lIns="68114" tIns="68114" rIns="68114" bIns="68114" rtlCol="0" anchor="ctr"/>
              <a:lstStyle/>
              <a:p>
                <a:pPr algn="ctr">
                  <a:lnSpc>
                    <a:spcPts val="11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3" name="Group 53"/>
            <p:cNvGrpSpPr/>
            <p:nvPr/>
          </p:nvGrpSpPr>
          <p:grpSpPr>
            <a:xfrm rot="-306173">
              <a:off x="7232930" y="12134857"/>
              <a:ext cx="1830740" cy="1942830"/>
              <a:chOff x="0" y="0"/>
              <a:chExt cx="393857" cy="417972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393857" cy="417972"/>
              </a:xfrm>
              <a:custGeom>
                <a:avLst/>
                <a:gdLst/>
                <a:ahLst/>
                <a:cxnLst/>
                <a:rect l="l" t="t" r="r" b="b"/>
                <a:pathLst>
                  <a:path w="393857" h="417972">
                    <a:moveTo>
                      <a:pt x="0" y="0"/>
                    </a:moveTo>
                    <a:lnTo>
                      <a:pt x="393857" y="0"/>
                    </a:lnTo>
                    <a:lnTo>
                      <a:pt x="393857" y="417972"/>
                    </a:lnTo>
                    <a:lnTo>
                      <a:pt x="0" y="417972"/>
                    </a:lnTo>
                    <a:close/>
                  </a:path>
                </a:pathLst>
              </a:custGeom>
              <a:solidFill>
                <a:srgbClr val="E8E8E8"/>
              </a:solidFill>
            </p:spPr>
          </p:sp>
          <p:sp>
            <p:nvSpPr>
              <p:cNvPr id="55" name="TextBox 55"/>
              <p:cNvSpPr txBox="1"/>
              <p:nvPr/>
            </p:nvSpPr>
            <p:spPr>
              <a:xfrm>
                <a:off x="0" y="-19050"/>
                <a:ext cx="393857" cy="437022"/>
              </a:xfrm>
              <a:prstGeom prst="rect">
                <a:avLst/>
              </a:prstGeom>
            </p:spPr>
            <p:txBody>
              <a:bodyPr lIns="68114" tIns="68114" rIns="68114" bIns="68114" rtlCol="0" anchor="ctr"/>
              <a:lstStyle/>
              <a:p>
                <a:pPr algn="ctr">
                  <a:lnSpc>
                    <a:spcPts val="11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6" name="Group 56"/>
            <p:cNvGrpSpPr/>
            <p:nvPr/>
          </p:nvGrpSpPr>
          <p:grpSpPr>
            <a:xfrm rot="-306173">
              <a:off x="2856518" y="5401206"/>
              <a:ext cx="1311234" cy="1311234"/>
              <a:chOff x="0" y="0"/>
              <a:chExt cx="812800" cy="81280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8E8E8"/>
              </a:solidFill>
            </p:spPr>
          </p:sp>
          <p:sp>
            <p:nvSpPr>
              <p:cNvPr id="58" name="TextBox 58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74601" tIns="74601" rIns="74601" bIns="74601" rtlCol="0" anchor="ctr"/>
              <a:lstStyle/>
              <a:p>
                <a:pPr algn="ctr">
                  <a:lnSpc>
                    <a:spcPts val="1119"/>
                  </a:lnSpc>
                </a:pPr>
                <a:endParaRPr/>
              </a:p>
            </p:txBody>
          </p:sp>
        </p:grpSp>
        <p:sp>
          <p:nvSpPr>
            <p:cNvPr id="59" name="Freeform 59"/>
            <p:cNvSpPr/>
            <p:nvPr/>
          </p:nvSpPr>
          <p:spPr>
            <a:xfrm rot="230064">
              <a:off x="4566355" y="75527"/>
              <a:ext cx="2327655" cy="2056801"/>
            </a:xfrm>
            <a:custGeom>
              <a:avLst/>
              <a:gdLst/>
              <a:ahLst/>
              <a:cxnLst/>
              <a:rect l="l" t="t" r="r" b="b"/>
              <a:pathLst>
                <a:path w="2327655" h="2056801">
                  <a:moveTo>
                    <a:pt x="0" y="0"/>
                  </a:moveTo>
                  <a:lnTo>
                    <a:pt x="2327655" y="0"/>
                  </a:lnTo>
                  <a:lnTo>
                    <a:pt x="2327655" y="2056800"/>
                  </a:lnTo>
                  <a:lnTo>
                    <a:pt x="0" y="205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0" name="Freeform 60"/>
            <p:cNvSpPr/>
            <p:nvPr/>
          </p:nvSpPr>
          <p:spPr>
            <a:xfrm rot="-1585895">
              <a:off x="328390" y="1051831"/>
              <a:ext cx="2274181" cy="2009549"/>
            </a:xfrm>
            <a:custGeom>
              <a:avLst/>
              <a:gdLst/>
              <a:ahLst/>
              <a:cxnLst/>
              <a:rect l="l" t="t" r="r" b="b"/>
              <a:pathLst>
                <a:path w="2274181" h="2009549">
                  <a:moveTo>
                    <a:pt x="0" y="0"/>
                  </a:moveTo>
                  <a:lnTo>
                    <a:pt x="2274181" y="0"/>
                  </a:lnTo>
                  <a:lnTo>
                    <a:pt x="2274181" y="2009549"/>
                  </a:lnTo>
                  <a:lnTo>
                    <a:pt x="0" y="20095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1" name="Freeform 61"/>
            <p:cNvSpPr/>
            <p:nvPr/>
          </p:nvSpPr>
          <p:spPr>
            <a:xfrm rot="1794444">
              <a:off x="8442530" y="904297"/>
              <a:ext cx="2359039" cy="2084533"/>
            </a:xfrm>
            <a:custGeom>
              <a:avLst/>
              <a:gdLst/>
              <a:ahLst/>
              <a:cxnLst/>
              <a:rect l="l" t="t" r="r" b="b"/>
              <a:pathLst>
                <a:path w="2359039" h="2084533">
                  <a:moveTo>
                    <a:pt x="0" y="0"/>
                  </a:moveTo>
                  <a:lnTo>
                    <a:pt x="2359039" y="0"/>
                  </a:lnTo>
                  <a:lnTo>
                    <a:pt x="2359039" y="2084532"/>
                  </a:lnTo>
                  <a:lnTo>
                    <a:pt x="0" y="20845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2" name="Group 62"/>
          <p:cNvGrpSpPr/>
          <p:nvPr/>
        </p:nvGrpSpPr>
        <p:grpSpPr>
          <a:xfrm>
            <a:off x="-175846" y="-204844"/>
            <a:ext cx="18909682" cy="1233544"/>
            <a:chOff x="0" y="0"/>
            <a:chExt cx="5062896" cy="33027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5062896" cy="330270"/>
            </a:xfrm>
            <a:custGeom>
              <a:avLst/>
              <a:gdLst/>
              <a:ahLst/>
              <a:cxnLst/>
              <a:rect l="l" t="t" r="r" b="b"/>
              <a:pathLst>
                <a:path w="5062896" h="330270">
                  <a:moveTo>
                    <a:pt x="0" y="0"/>
                  </a:moveTo>
                  <a:lnTo>
                    <a:pt x="5062896" y="0"/>
                  </a:lnTo>
                  <a:lnTo>
                    <a:pt x="5062896" y="330270"/>
                  </a:lnTo>
                  <a:lnTo>
                    <a:pt x="0" y="330270"/>
                  </a:lnTo>
                  <a:close/>
                </a:path>
              </a:pathLst>
            </a:custGeom>
            <a:solidFill>
              <a:srgbClr val="2A17AF"/>
            </a:solidFill>
          </p:spPr>
        </p:sp>
        <p:sp>
          <p:nvSpPr>
            <p:cNvPr id="64" name="TextBox 64"/>
            <p:cNvSpPr txBox="1"/>
            <p:nvPr/>
          </p:nvSpPr>
          <p:spPr>
            <a:xfrm>
              <a:off x="0" y="-47625"/>
              <a:ext cx="5062896" cy="377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1"/>
                </a:lnSpc>
              </a:pPr>
              <a:endParaRPr/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1038469" y="1454574"/>
            <a:ext cx="7515086" cy="2021256"/>
            <a:chOff x="0" y="0"/>
            <a:chExt cx="1388195" cy="373369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1388195" cy="373369"/>
            </a:xfrm>
            <a:custGeom>
              <a:avLst/>
              <a:gdLst/>
              <a:ahLst/>
              <a:cxnLst/>
              <a:rect l="l" t="t" r="r" b="b"/>
              <a:pathLst>
                <a:path w="1388195" h="373369">
                  <a:moveTo>
                    <a:pt x="1184995" y="0"/>
                  </a:moveTo>
                  <a:cubicBezTo>
                    <a:pt x="1297220" y="0"/>
                    <a:pt x="1388195" y="83581"/>
                    <a:pt x="1388195" y="186684"/>
                  </a:cubicBezTo>
                  <a:cubicBezTo>
                    <a:pt x="1388195" y="289787"/>
                    <a:pt x="1297220" y="373369"/>
                    <a:pt x="1184995" y="373369"/>
                  </a:cubicBezTo>
                  <a:lnTo>
                    <a:pt x="203200" y="373369"/>
                  </a:lnTo>
                  <a:cubicBezTo>
                    <a:pt x="90976" y="373369"/>
                    <a:pt x="0" y="289787"/>
                    <a:pt x="0" y="186684"/>
                  </a:cubicBezTo>
                  <a:cubicBezTo>
                    <a:pt x="0" y="8358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A17AF"/>
              </a:solidFill>
              <a:prstDash val="solid"/>
              <a:miter/>
            </a:ln>
          </p:spPr>
        </p:sp>
        <p:sp>
          <p:nvSpPr>
            <p:cNvPr id="67" name="TextBox 67"/>
            <p:cNvSpPr txBox="1"/>
            <p:nvPr/>
          </p:nvSpPr>
          <p:spPr>
            <a:xfrm>
              <a:off x="0" y="-47625"/>
              <a:ext cx="1388195" cy="4209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1"/>
                </a:lnSpc>
              </a:pPr>
              <a:endParaRPr/>
            </a:p>
          </p:txBody>
        </p:sp>
      </p:grpSp>
      <p:sp>
        <p:nvSpPr>
          <p:cNvPr id="68" name="Freeform 68"/>
          <p:cNvSpPr/>
          <p:nvPr/>
        </p:nvSpPr>
        <p:spPr>
          <a:xfrm>
            <a:off x="320434" y="288326"/>
            <a:ext cx="422516" cy="409457"/>
          </a:xfrm>
          <a:custGeom>
            <a:avLst/>
            <a:gdLst/>
            <a:ahLst/>
            <a:cxnLst/>
            <a:rect l="l" t="t" r="r" b="b"/>
            <a:pathLst>
              <a:path w="422516" h="409457">
                <a:moveTo>
                  <a:pt x="0" y="0"/>
                </a:moveTo>
                <a:lnTo>
                  <a:pt x="422516" y="0"/>
                </a:lnTo>
                <a:lnTo>
                  <a:pt x="422516" y="409457"/>
                </a:lnTo>
                <a:lnTo>
                  <a:pt x="0" y="40945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69" name="TextBox 69"/>
          <p:cNvSpPr txBox="1"/>
          <p:nvPr/>
        </p:nvSpPr>
        <p:spPr>
          <a:xfrm>
            <a:off x="742950" y="1636650"/>
            <a:ext cx="8106124" cy="1571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13"/>
              </a:lnSpc>
            </a:pPr>
            <a:r>
              <a:rPr lang="en-US" sz="4509">
                <a:solidFill>
                  <a:srgbClr val="2A17AF"/>
                </a:solidFill>
                <a:cs typeface="Fedra arabic display"/>
              </a:rPr>
              <a:t>مديرية التربية لولاية البيض</a:t>
            </a:r>
          </a:p>
          <a:p>
            <a:pPr algn="ctr">
              <a:lnSpc>
                <a:spcPts val="6313"/>
              </a:lnSpc>
            </a:pPr>
            <a:r>
              <a:rPr lang="en-US" sz="4509">
                <a:solidFill>
                  <a:srgbClr val="2A17AF"/>
                </a:solidFill>
                <a:cs typeface="Fedra arabic display"/>
              </a:rPr>
              <a:t>ثــانوية الشيخ بوعمامة</a:t>
            </a:r>
          </a:p>
        </p:txBody>
      </p:sp>
      <p:sp>
        <p:nvSpPr>
          <p:cNvPr id="70" name="TextBox 70"/>
          <p:cNvSpPr txBox="1"/>
          <p:nvPr/>
        </p:nvSpPr>
        <p:spPr>
          <a:xfrm rot="-475323">
            <a:off x="1081215" y="4866055"/>
            <a:ext cx="8123761" cy="1396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5355"/>
              </a:lnSpc>
            </a:pPr>
            <a:r>
              <a:rPr lang="en-US" sz="4500" dirty="0" err="1">
                <a:latin typeface="Air Strip Arabic" panose="020B0604020202020204" charset="-78"/>
                <a:cs typeface="Air Strip Arabic" panose="020B0604020202020204" charset="-78"/>
              </a:rPr>
              <a:t>المجال</a:t>
            </a:r>
            <a:r>
              <a:rPr lang="en-US" sz="4500" dirty="0">
                <a:latin typeface="Air Strip Arabic" panose="020B0604020202020204" charset="-78"/>
                <a:cs typeface="Air Strip Arabic" panose="020B0604020202020204" charset="-78"/>
              </a:rPr>
              <a:t>: </a:t>
            </a:r>
            <a:r>
              <a:rPr lang="en-US" sz="4500" dirty="0" err="1">
                <a:latin typeface="Air Strip Arabic" panose="020B0604020202020204" charset="-78"/>
                <a:cs typeface="Air Strip Arabic" panose="020B0604020202020204" charset="-78"/>
              </a:rPr>
              <a:t>تقنيات</a:t>
            </a:r>
            <a:r>
              <a:rPr lang="en-US" sz="4500" dirty="0"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4500" dirty="0" err="1">
                <a:latin typeface="Air Strip Arabic" panose="020B0604020202020204" charset="-78"/>
                <a:cs typeface="Air Strip Arabic" panose="020B0604020202020204" charset="-78"/>
              </a:rPr>
              <a:t>الويب</a:t>
            </a:r>
            <a:endParaRPr lang="en-US" sz="4500" dirty="0">
              <a:latin typeface="Air Strip Arabic" panose="020B0604020202020204" charset="-78"/>
              <a:cs typeface="Air Strip Arabic" panose="020B0604020202020204" charset="-78"/>
            </a:endParaRPr>
          </a:p>
          <a:p>
            <a:pPr algn="ctr" rtl="1">
              <a:lnSpc>
                <a:spcPts val="5355"/>
              </a:lnSpc>
            </a:pPr>
            <a:r>
              <a:rPr lang="en-US" sz="4500" dirty="0" err="1">
                <a:latin typeface="Air Strip Arabic" panose="020B0604020202020204" charset="-78"/>
                <a:cs typeface="Air Strip Arabic" panose="020B0604020202020204" charset="-78"/>
              </a:rPr>
              <a:t>الوحدة</a:t>
            </a:r>
            <a:r>
              <a:rPr lang="en-US" sz="4500" dirty="0">
                <a:latin typeface="Air Strip Arabic" panose="020B0604020202020204" charset="-78"/>
                <a:cs typeface="Air Strip Arabic" panose="020B0604020202020204" charset="-78"/>
              </a:rPr>
              <a:t>:  </a:t>
            </a:r>
            <a:r>
              <a:rPr lang="en-US" sz="4500" dirty="0" err="1">
                <a:latin typeface="Air Strip Arabic" panose="020B0604020202020204" charset="-78"/>
                <a:cs typeface="Air Strip Arabic" panose="020B0604020202020204" charset="-78"/>
              </a:rPr>
              <a:t>أدوات</a:t>
            </a:r>
            <a:r>
              <a:rPr lang="en-US" sz="4500" dirty="0"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4500" dirty="0" err="1">
                <a:latin typeface="Air Strip Arabic" panose="020B0604020202020204" charset="-78"/>
                <a:cs typeface="Air Strip Arabic" panose="020B0604020202020204" charset="-78"/>
              </a:rPr>
              <a:t>التواصل</a:t>
            </a:r>
            <a:r>
              <a:rPr lang="en-US" sz="4500" dirty="0"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4500" dirty="0" err="1">
                <a:latin typeface="Air Strip Arabic" panose="020B0604020202020204" charset="-78"/>
                <a:cs typeface="Air Strip Arabic" panose="020B0604020202020204" charset="-78"/>
              </a:rPr>
              <a:t>الاجتماعي</a:t>
            </a:r>
            <a:endParaRPr lang="en-US" sz="4500" dirty="0">
              <a:latin typeface="Air Strip Arabic" panose="020B0604020202020204" charset="-78"/>
              <a:cs typeface="Air Strip Arabic" panose="020B0604020202020204" charset="-78"/>
            </a:endParaRPr>
          </a:p>
        </p:txBody>
      </p:sp>
      <p:sp>
        <p:nvSpPr>
          <p:cNvPr id="71" name="TextBox 71"/>
          <p:cNvSpPr txBox="1"/>
          <p:nvPr/>
        </p:nvSpPr>
        <p:spPr>
          <a:xfrm>
            <a:off x="531692" y="9403825"/>
            <a:ext cx="5706219" cy="704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79"/>
              </a:lnSpc>
              <a:spcBef>
                <a:spcPct val="0"/>
              </a:spcBef>
            </a:pPr>
            <a:r>
              <a:rPr lang="en-US" sz="4187">
                <a:solidFill>
                  <a:srgbClr val="E7DDD0"/>
                </a:solidFill>
                <a:latin typeface="Air Strip Arabic"/>
                <a:cs typeface="Air Strip Arabic"/>
              </a:rPr>
              <a:t>السنة الدراسية: 2023-2024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5887745" y="8155961"/>
            <a:ext cx="5331619" cy="61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9"/>
              </a:lnSpc>
              <a:spcBef>
                <a:spcPct val="0"/>
              </a:spcBef>
            </a:pPr>
            <a:r>
              <a:rPr lang="en-US" sz="3687">
                <a:solidFill>
                  <a:srgbClr val="FF3131"/>
                </a:solidFill>
                <a:latin typeface="Air Strip Arabic"/>
                <a:cs typeface="Air Strip Arabic"/>
              </a:rPr>
              <a:t>الأستاذ:</a:t>
            </a:r>
            <a:r>
              <a:rPr lang="en-US" sz="3687">
                <a:solidFill>
                  <a:srgbClr val="E7DDD0"/>
                </a:solidFill>
                <a:latin typeface="Air Strip Arabic"/>
                <a:cs typeface="Air Strip Arabic"/>
              </a:rPr>
              <a:t> بن يوسف عبد اللطيف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45080"/>
            <a:ext cx="10848741" cy="8926459"/>
            <a:chOff x="0" y="0"/>
            <a:chExt cx="14464987" cy="1190194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9513" r="9513"/>
            <a:stretch>
              <a:fillRect/>
            </a:stretch>
          </p:blipFill>
          <p:spPr>
            <a:xfrm>
              <a:off x="0" y="0"/>
              <a:ext cx="14464987" cy="11901945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175846" y="9258300"/>
            <a:ext cx="18909682" cy="1233544"/>
            <a:chOff x="0" y="0"/>
            <a:chExt cx="5062896" cy="33027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62896" cy="330270"/>
            </a:xfrm>
            <a:custGeom>
              <a:avLst/>
              <a:gdLst/>
              <a:ahLst/>
              <a:cxnLst/>
              <a:rect l="l" t="t" r="r" b="b"/>
              <a:pathLst>
                <a:path w="5062896" h="330270">
                  <a:moveTo>
                    <a:pt x="0" y="0"/>
                  </a:moveTo>
                  <a:lnTo>
                    <a:pt x="5062896" y="0"/>
                  </a:lnTo>
                  <a:lnTo>
                    <a:pt x="5062896" y="330270"/>
                  </a:lnTo>
                  <a:lnTo>
                    <a:pt x="0" y="330270"/>
                  </a:lnTo>
                  <a:close/>
                </a:path>
              </a:pathLst>
            </a:custGeom>
            <a:solidFill>
              <a:srgbClr val="2A17A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5062896" cy="377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1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75846" y="-204844"/>
            <a:ext cx="18909682" cy="1233544"/>
            <a:chOff x="0" y="0"/>
            <a:chExt cx="5062896" cy="33027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62896" cy="330270"/>
            </a:xfrm>
            <a:custGeom>
              <a:avLst/>
              <a:gdLst/>
              <a:ahLst/>
              <a:cxnLst/>
              <a:rect l="l" t="t" r="r" b="b"/>
              <a:pathLst>
                <a:path w="5062896" h="330270">
                  <a:moveTo>
                    <a:pt x="0" y="0"/>
                  </a:moveTo>
                  <a:lnTo>
                    <a:pt x="5062896" y="0"/>
                  </a:lnTo>
                  <a:lnTo>
                    <a:pt x="5062896" y="330270"/>
                  </a:lnTo>
                  <a:lnTo>
                    <a:pt x="0" y="330270"/>
                  </a:lnTo>
                  <a:close/>
                </a:path>
              </a:pathLst>
            </a:custGeom>
            <a:solidFill>
              <a:srgbClr val="2A17A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5062896" cy="377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1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320434" y="288326"/>
            <a:ext cx="422516" cy="409457"/>
          </a:xfrm>
          <a:custGeom>
            <a:avLst/>
            <a:gdLst/>
            <a:ahLst/>
            <a:cxnLst/>
            <a:rect l="l" t="t" r="r" b="b"/>
            <a:pathLst>
              <a:path w="422516" h="409457">
                <a:moveTo>
                  <a:pt x="0" y="0"/>
                </a:moveTo>
                <a:lnTo>
                  <a:pt x="422516" y="0"/>
                </a:lnTo>
                <a:lnTo>
                  <a:pt x="422516" y="409457"/>
                </a:lnTo>
                <a:lnTo>
                  <a:pt x="0" y="4094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 rot="-107059">
            <a:off x="10169674" y="1576430"/>
            <a:ext cx="6376861" cy="747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37"/>
              </a:lnSpc>
              <a:spcBef>
                <a:spcPct val="0"/>
              </a:spcBef>
            </a:pPr>
            <a:r>
              <a:rPr lang="en-US" sz="4312" u="none" strike="noStrike">
                <a:solidFill>
                  <a:srgbClr val="FFFFFF"/>
                </a:solidFill>
                <a:cs typeface="Glacial Indifference Italics"/>
              </a:rPr>
              <a:t>إشكالية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189604" y="2523037"/>
            <a:ext cx="6659091" cy="5373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15"/>
              </a:lnSpc>
            </a:pPr>
            <a:r>
              <a:rPr lang="en-US" sz="3301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كنت</a:t>
            </a:r>
            <a:r>
              <a:rPr lang="en-US" sz="3301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عضواً</a:t>
            </a:r>
            <a:r>
              <a:rPr lang="en-US" sz="3301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ناشطاً</a:t>
            </a:r>
            <a:r>
              <a:rPr lang="en-US" sz="3301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في</a:t>
            </a:r>
            <a:r>
              <a:rPr lang="en-US" sz="3301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إحدى</a:t>
            </a:r>
            <a:r>
              <a:rPr lang="en-US" sz="3301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الجمعيات</a:t>
            </a:r>
            <a:r>
              <a:rPr lang="en-US" sz="3301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الخيرية</a:t>
            </a:r>
            <a:r>
              <a:rPr lang="en-US" sz="3301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وبصفتك</a:t>
            </a:r>
            <a:r>
              <a:rPr lang="en-US" sz="3301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مكلف</a:t>
            </a:r>
            <a:r>
              <a:rPr lang="en-US" sz="3301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بالإعلام</a:t>
            </a:r>
            <a:r>
              <a:rPr lang="en-US" sz="3301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للترويج</a:t>
            </a:r>
            <a:r>
              <a:rPr lang="en-US" sz="3301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لنشاطات</a:t>
            </a:r>
            <a:r>
              <a:rPr lang="en-US" sz="3301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الجمعية</a:t>
            </a:r>
            <a:r>
              <a:rPr lang="en-US" sz="3301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. </a:t>
            </a:r>
            <a:r>
              <a:rPr lang="en-US" sz="3301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فإنه</a:t>
            </a:r>
            <a:r>
              <a:rPr lang="en-US" sz="3301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وفي</a:t>
            </a:r>
            <a:r>
              <a:rPr lang="en-US" sz="3301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كل</a:t>
            </a:r>
            <a:r>
              <a:rPr lang="en-US" sz="3301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مرة</a:t>
            </a:r>
            <a:r>
              <a:rPr lang="en-US" sz="3301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تشكو</a:t>
            </a:r>
            <a:r>
              <a:rPr lang="en-US" sz="3301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الجمعية</a:t>
            </a:r>
            <a:r>
              <a:rPr lang="en-US" sz="3301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من</a:t>
            </a:r>
            <a:r>
              <a:rPr lang="en-US" sz="3301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نقص</a:t>
            </a:r>
            <a:r>
              <a:rPr lang="en-US" sz="3301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الدعم</a:t>
            </a:r>
            <a:r>
              <a:rPr lang="en-US" sz="3301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البشري</a:t>
            </a:r>
            <a:r>
              <a:rPr lang="en-US" sz="3301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وعدم</a:t>
            </a:r>
            <a:r>
              <a:rPr lang="en-US" sz="3301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حضور</a:t>
            </a:r>
            <a:r>
              <a:rPr lang="en-US" sz="3301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 </a:t>
            </a:r>
            <a:r>
              <a:rPr lang="en-US" sz="3301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الشباب</a:t>
            </a:r>
            <a:r>
              <a:rPr lang="en-US" sz="3301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في</a:t>
            </a:r>
            <a:r>
              <a:rPr lang="en-US" sz="3301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تفعيل</a:t>
            </a:r>
            <a:r>
              <a:rPr lang="en-US" sz="3301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وإنجاح</a:t>
            </a:r>
            <a:r>
              <a:rPr lang="en-US" sz="3301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هذه</a:t>
            </a:r>
            <a:r>
              <a:rPr lang="en-US" sz="3301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النشاطات</a:t>
            </a:r>
            <a:r>
              <a:rPr lang="en-US" sz="3301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بسب</a:t>
            </a:r>
            <a:r>
              <a:rPr lang="en-US" sz="3301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نقص</a:t>
            </a:r>
            <a:r>
              <a:rPr lang="en-US" sz="3301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الجانب</a:t>
            </a:r>
            <a:r>
              <a:rPr lang="en-US" sz="3301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الإعلامي</a:t>
            </a:r>
            <a:r>
              <a:rPr lang="en-US" sz="3301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.</a:t>
            </a:r>
          </a:p>
          <a:p>
            <a:pPr algn="just">
              <a:lnSpc>
                <a:spcPts val="5315"/>
              </a:lnSpc>
            </a:pPr>
            <a:r>
              <a:rPr lang="en-US" sz="3301" dirty="0" err="1">
                <a:solidFill>
                  <a:srgbClr val="00BF63"/>
                </a:solidFill>
                <a:latin typeface="Air Strip Arabic" panose="020B0604020202020204" charset="-78"/>
                <a:cs typeface="Air Strip Arabic" panose="020B0604020202020204" charset="-78"/>
              </a:rPr>
              <a:t>ماذا</a:t>
            </a:r>
            <a:r>
              <a:rPr lang="en-US" sz="3301" dirty="0">
                <a:solidFill>
                  <a:srgbClr val="00BF63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dirty="0" err="1">
                <a:solidFill>
                  <a:srgbClr val="00BF63"/>
                </a:solidFill>
                <a:latin typeface="Air Strip Arabic" panose="020B0604020202020204" charset="-78"/>
                <a:cs typeface="Air Strip Arabic" panose="020B0604020202020204" charset="-78"/>
              </a:rPr>
              <a:t>تقترح</a:t>
            </a:r>
            <a:r>
              <a:rPr lang="en-US" sz="3301" dirty="0">
                <a:solidFill>
                  <a:srgbClr val="00BF63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dirty="0" err="1">
                <a:solidFill>
                  <a:srgbClr val="00BF63"/>
                </a:solidFill>
                <a:latin typeface="Air Strip Arabic" panose="020B0604020202020204" charset="-78"/>
                <a:cs typeface="Air Strip Arabic" panose="020B0604020202020204" charset="-78"/>
              </a:rPr>
              <a:t>كوسائل</a:t>
            </a:r>
            <a:r>
              <a:rPr lang="en-US" sz="3301" dirty="0">
                <a:solidFill>
                  <a:srgbClr val="00BF63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dirty="0" err="1">
                <a:solidFill>
                  <a:srgbClr val="00BF63"/>
                </a:solidFill>
                <a:latin typeface="Air Strip Arabic" panose="020B0604020202020204" charset="-78"/>
                <a:cs typeface="Air Strip Arabic" panose="020B0604020202020204" charset="-78"/>
              </a:rPr>
              <a:t>للترويج</a:t>
            </a:r>
            <a:r>
              <a:rPr lang="en-US" sz="3301" dirty="0">
                <a:solidFill>
                  <a:srgbClr val="00BF63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dirty="0" err="1">
                <a:solidFill>
                  <a:srgbClr val="00BF63"/>
                </a:solidFill>
                <a:latin typeface="Air Strip Arabic" panose="020B0604020202020204" charset="-78"/>
                <a:cs typeface="Air Strip Arabic" panose="020B0604020202020204" charset="-78"/>
              </a:rPr>
              <a:t>أكثر</a:t>
            </a:r>
            <a:r>
              <a:rPr lang="en-US" sz="3301" dirty="0">
                <a:solidFill>
                  <a:srgbClr val="00BF63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dirty="0" err="1">
                <a:solidFill>
                  <a:srgbClr val="00BF63"/>
                </a:solidFill>
                <a:latin typeface="Air Strip Arabic" panose="020B0604020202020204" charset="-78"/>
                <a:cs typeface="Air Strip Arabic" panose="020B0604020202020204" charset="-78"/>
              </a:rPr>
              <a:t>لنشاطات</a:t>
            </a:r>
            <a:r>
              <a:rPr lang="en-US" sz="3301" dirty="0">
                <a:solidFill>
                  <a:srgbClr val="00BF63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dirty="0" err="1">
                <a:solidFill>
                  <a:srgbClr val="00BF63"/>
                </a:solidFill>
                <a:latin typeface="Air Strip Arabic" panose="020B0604020202020204" charset="-78"/>
                <a:cs typeface="Air Strip Arabic" panose="020B0604020202020204" charset="-78"/>
              </a:rPr>
              <a:t>الجمعية</a:t>
            </a:r>
            <a:r>
              <a:rPr lang="en-US" sz="3301" dirty="0">
                <a:solidFill>
                  <a:srgbClr val="00BF63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dirty="0" err="1">
                <a:solidFill>
                  <a:srgbClr val="00BF63"/>
                </a:solidFill>
                <a:latin typeface="Air Strip Arabic" panose="020B0604020202020204" charset="-78"/>
                <a:cs typeface="Air Strip Arabic" panose="020B0604020202020204" charset="-78"/>
              </a:rPr>
              <a:t>وإنجاحها</a:t>
            </a:r>
            <a:r>
              <a:rPr lang="en-US" sz="3301" dirty="0">
                <a:solidFill>
                  <a:srgbClr val="00BF63"/>
                </a:solidFill>
                <a:latin typeface="Air Strip Arabic" panose="020B0604020202020204" charset="-78"/>
                <a:cs typeface="Air Strip Arabic" panose="020B0604020202020204" charset="-78"/>
              </a:rPr>
              <a:t>؟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88895" y="9519347"/>
            <a:ext cx="4070453" cy="513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24"/>
              </a:lnSpc>
            </a:pPr>
            <a:r>
              <a:rPr lang="en-US" sz="3017">
                <a:solidFill>
                  <a:srgbClr val="FFFFFF"/>
                </a:solidFill>
                <a:cs typeface="Air Strip Arabic"/>
              </a:rPr>
              <a:t>أدوات التواصل الإجتماعي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202601"/>
            <a:ext cx="3074929" cy="542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24"/>
              </a:lnSpc>
            </a:pPr>
            <a:r>
              <a:rPr lang="en-US" sz="3017">
                <a:solidFill>
                  <a:srgbClr val="FFFFFF"/>
                </a:solidFill>
                <a:latin typeface="Coco Gothic"/>
              </a:rPr>
              <a:t>2023-2024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76106" y="9422226"/>
            <a:ext cx="5331619" cy="61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9"/>
              </a:lnSpc>
              <a:spcBef>
                <a:spcPct val="0"/>
              </a:spcBef>
            </a:pPr>
            <a:r>
              <a:rPr lang="en-US" sz="3687">
                <a:solidFill>
                  <a:srgbClr val="FF3131"/>
                </a:solidFill>
                <a:latin typeface="Air Strip Arabic"/>
                <a:cs typeface="Air Strip Arabic"/>
              </a:rPr>
              <a:t>الأستاذ:</a:t>
            </a:r>
            <a:r>
              <a:rPr lang="en-US" sz="3687">
                <a:solidFill>
                  <a:srgbClr val="E7DDD0"/>
                </a:solidFill>
                <a:latin typeface="Air Strip Arabic"/>
                <a:cs typeface="Air Strip Arabic"/>
              </a:rPr>
              <a:t> بن يوسف عبد اللطيف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5846" y="9258300"/>
            <a:ext cx="18909682" cy="1233544"/>
            <a:chOff x="0" y="0"/>
            <a:chExt cx="5062896" cy="3302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62896" cy="330270"/>
            </a:xfrm>
            <a:custGeom>
              <a:avLst/>
              <a:gdLst/>
              <a:ahLst/>
              <a:cxnLst/>
              <a:rect l="l" t="t" r="r" b="b"/>
              <a:pathLst>
                <a:path w="5062896" h="330270">
                  <a:moveTo>
                    <a:pt x="0" y="0"/>
                  </a:moveTo>
                  <a:lnTo>
                    <a:pt x="5062896" y="0"/>
                  </a:lnTo>
                  <a:lnTo>
                    <a:pt x="5062896" y="330270"/>
                  </a:lnTo>
                  <a:lnTo>
                    <a:pt x="0" y="330270"/>
                  </a:lnTo>
                  <a:close/>
                </a:path>
              </a:pathLst>
            </a:custGeom>
            <a:solidFill>
              <a:srgbClr val="2A17A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062896" cy="377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75846" y="-204844"/>
            <a:ext cx="18909682" cy="1233544"/>
            <a:chOff x="0" y="0"/>
            <a:chExt cx="5062896" cy="3302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62896" cy="330270"/>
            </a:xfrm>
            <a:custGeom>
              <a:avLst/>
              <a:gdLst/>
              <a:ahLst/>
              <a:cxnLst/>
              <a:rect l="l" t="t" r="r" b="b"/>
              <a:pathLst>
                <a:path w="5062896" h="330270">
                  <a:moveTo>
                    <a:pt x="0" y="0"/>
                  </a:moveTo>
                  <a:lnTo>
                    <a:pt x="5062896" y="0"/>
                  </a:lnTo>
                  <a:lnTo>
                    <a:pt x="5062896" y="330270"/>
                  </a:lnTo>
                  <a:lnTo>
                    <a:pt x="0" y="330270"/>
                  </a:lnTo>
                  <a:close/>
                </a:path>
              </a:pathLst>
            </a:custGeom>
            <a:solidFill>
              <a:srgbClr val="2A17A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5062896" cy="377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1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20434" y="288326"/>
            <a:ext cx="422516" cy="409457"/>
          </a:xfrm>
          <a:custGeom>
            <a:avLst/>
            <a:gdLst/>
            <a:ahLst/>
            <a:cxnLst/>
            <a:rect l="l" t="t" r="r" b="b"/>
            <a:pathLst>
              <a:path w="422516" h="409457">
                <a:moveTo>
                  <a:pt x="0" y="0"/>
                </a:moveTo>
                <a:lnTo>
                  <a:pt x="422516" y="0"/>
                </a:lnTo>
                <a:lnTo>
                  <a:pt x="422516" y="409457"/>
                </a:lnTo>
                <a:lnTo>
                  <a:pt x="0" y="409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742950" y="1393544"/>
            <a:ext cx="4507793" cy="7499912"/>
            <a:chOff x="0" y="0"/>
            <a:chExt cx="1249971" cy="207965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49971" cy="2079658"/>
            </a:xfrm>
            <a:custGeom>
              <a:avLst/>
              <a:gdLst/>
              <a:ahLst/>
              <a:cxnLst/>
              <a:rect l="l" t="t" r="r" b="b"/>
              <a:pathLst>
                <a:path w="1249971" h="2079658">
                  <a:moveTo>
                    <a:pt x="0" y="0"/>
                  </a:moveTo>
                  <a:lnTo>
                    <a:pt x="1249971" y="0"/>
                  </a:lnTo>
                  <a:lnTo>
                    <a:pt x="1249971" y="2079658"/>
                  </a:lnTo>
                  <a:lnTo>
                    <a:pt x="0" y="20796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A17A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249971" cy="212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1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27266" y="2765402"/>
            <a:ext cx="4150668" cy="4663372"/>
            <a:chOff x="0" y="0"/>
            <a:chExt cx="5534224" cy="621782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/>
            <a:srcRect l="25412" r="25412"/>
            <a:stretch>
              <a:fillRect/>
            </a:stretch>
          </p:blipFill>
          <p:spPr>
            <a:xfrm>
              <a:off x="0" y="0"/>
              <a:ext cx="5534224" cy="6217829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964731" y="1701302"/>
            <a:ext cx="620447" cy="62044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A17A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74601" tIns="74601" rIns="74601" bIns="74601" rtlCol="0" anchor="ctr"/>
            <a:lstStyle/>
            <a:p>
              <a:pPr algn="ctr">
                <a:lnSpc>
                  <a:spcPts val="111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048242" y="7876449"/>
            <a:ext cx="467978" cy="398207"/>
          </a:xfrm>
          <a:custGeom>
            <a:avLst/>
            <a:gdLst/>
            <a:ahLst/>
            <a:cxnLst/>
            <a:rect l="l" t="t" r="r" b="b"/>
            <a:pathLst>
              <a:path w="467978" h="398207">
                <a:moveTo>
                  <a:pt x="0" y="0"/>
                </a:moveTo>
                <a:lnTo>
                  <a:pt x="467978" y="0"/>
                </a:lnTo>
                <a:lnTo>
                  <a:pt x="467978" y="398207"/>
                </a:lnTo>
                <a:lnTo>
                  <a:pt x="0" y="3982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225018" y="7866874"/>
            <a:ext cx="398207" cy="398207"/>
          </a:xfrm>
          <a:custGeom>
            <a:avLst/>
            <a:gdLst/>
            <a:ahLst/>
            <a:cxnLst/>
            <a:rect l="l" t="t" r="r" b="b"/>
            <a:pathLst>
              <a:path w="398207" h="398207">
                <a:moveTo>
                  <a:pt x="0" y="0"/>
                </a:moveTo>
                <a:lnTo>
                  <a:pt x="398207" y="0"/>
                </a:lnTo>
                <a:lnTo>
                  <a:pt x="398207" y="398207"/>
                </a:lnTo>
                <a:lnTo>
                  <a:pt x="0" y="3982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5803193" y="1393544"/>
            <a:ext cx="4507793" cy="7499912"/>
            <a:chOff x="0" y="0"/>
            <a:chExt cx="1249971" cy="207965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49971" cy="2079658"/>
            </a:xfrm>
            <a:custGeom>
              <a:avLst/>
              <a:gdLst/>
              <a:ahLst/>
              <a:cxnLst/>
              <a:rect l="l" t="t" r="r" b="b"/>
              <a:pathLst>
                <a:path w="1249971" h="2079658">
                  <a:moveTo>
                    <a:pt x="0" y="0"/>
                  </a:moveTo>
                  <a:lnTo>
                    <a:pt x="1249971" y="0"/>
                  </a:lnTo>
                  <a:lnTo>
                    <a:pt x="1249971" y="2079658"/>
                  </a:lnTo>
                  <a:lnTo>
                    <a:pt x="0" y="20796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A17AF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249971" cy="212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1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987509" y="2765402"/>
            <a:ext cx="4150668" cy="4663372"/>
            <a:chOff x="0" y="0"/>
            <a:chExt cx="5534224" cy="6217829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9"/>
            <a:srcRect l="14397" r="14397"/>
            <a:stretch>
              <a:fillRect/>
            </a:stretch>
          </p:blipFill>
          <p:spPr>
            <a:xfrm>
              <a:off x="0" y="0"/>
              <a:ext cx="5534224" cy="6217829"/>
            </a:xfrm>
            <a:prstGeom prst="rect">
              <a:avLst/>
            </a:prstGeom>
          </p:spPr>
        </p:pic>
      </p:grpSp>
      <p:grpSp>
        <p:nvGrpSpPr>
          <p:cNvPr id="24" name="Group 24"/>
          <p:cNvGrpSpPr/>
          <p:nvPr/>
        </p:nvGrpSpPr>
        <p:grpSpPr>
          <a:xfrm>
            <a:off x="6024974" y="1701302"/>
            <a:ext cx="620447" cy="62044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A17A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74601" tIns="74601" rIns="74601" bIns="74601" rtlCol="0" anchor="ctr"/>
            <a:lstStyle/>
            <a:p>
              <a:pPr algn="ctr">
                <a:lnSpc>
                  <a:spcPts val="111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6108485" y="7876449"/>
            <a:ext cx="467978" cy="398207"/>
          </a:xfrm>
          <a:custGeom>
            <a:avLst/>
            <a:gdLst/>
            <a:ahLst/>
            <a:cxnLst/>
            <a:rect l="l" t="t" r="r" b="b"/>
            <a:pathLst>
              <a:path w="467978" h="398207">
                <a:moveTo>
                  <a:pt x="0" y="0"/>
                </a:moveTo>
                <a:lnTo>
                  <a:pt x="467979" y="0"/>
                </a:lnTo>
                <a:lnTo>
                  <a:pt x="467979" y="398207"/>
                </a:lnTo>
                <a:lnTo>
                  <a:pt x="0" y="3982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7285262" y="7866874"/>
            <a:ext cx="398207" cy="398207"/>
          </a:xfrm>
          <a:custGeom>
            <a:avLst/>
            <a:gdLst/>
            <a:ahLst/>
            <a:cxnLst/>
            <a:rect l="l" t="t" r="r" b="b"/>
            <a:pathLst>
              <a:path w="398207" h="398207">
                <a:moveTo>
                  <a:pt x="0" y="0"/>
                </a:moveTo>
                <a:lnTo>
                  <a:pt x="398207" y="0"/>
                </a:lnTo>
                <a:lnTo>
                  <a:pt x="398207" y="398207"/>
                </a:lnTo>
                <a:lnTo>
                  <a:pt x="0" y="3982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028700" y="202601"/>
            <a:ext cx="3074929" cy="542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24"/>
              </a:lnSpc>
            </a:pPr>
            <a:r>
              <a:rPr lang="en-US" sz="3017">
                <a:solidFill>
                  <a:srgbClr val="FFFFFF"/>
                </a:solidFill>
                <a:latin typeface="Coco Gothic"/>
              </a:rPr>
              <a:t>2023-2024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88895" y="9519347"/>
            <a:ext cx="4070453" cy="513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24"/>
              </a:lnSpc>
            </a:pPr>
            <a:r>
              <a:rPr lang="en-US" sz="3017">
                <a:solidFill>
                  <a:srgbClr val="FFFFFF"/>
                </a:solidFill>
                <a:cs typeface="Air Strip Arabic"/>
              </a:rPr>
              <a:t>أدوات التواصل الإجتماعي</a:t>
            </a:r>
          </a:p>
        </p:txBody>
      </p:sp>
      <p:sp>
        <p:nvSpPr>
          <p:cNvPr id="31" name="TextBox 31"/>
          <p:cNvSpPr txBox="1"/>
          <p:nvPr/>
        </p:nvSpPr>
        <p:spPr>
          <a:xfrm rot="-107059">
            <a:off x="10471103" y="1399924"/>
            <a:ext cx="6537535" cy="746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37"/>
              </a:lnSpc>
              <a:spcBef>
                <a:spcPct val="0"/>
              </a:spcBef>
            </a:pPr>
            <a:r>
              <a:rPr lang="en-US" sz="4312" u="none" strike="noStrike">
                <a:solidFill>
                  <a:srgbClr val="FFFFFF"/>
                </a:solidFill>
                <a:cs typeface="Glacial Indifference Italics"/>
              </a:rPr>
              <a:t>تعريفها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863437" y="2747618"/>
            <a:ext cx="6550235" cy="2722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4278"/>
              </a:lnSpc>
            </a:pPr>
            <a:r>
              <a:rPr lang="en-US" sz="3055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هي</a:t>
            </a:r>
            <a:r>
              <a:rPr lang="en-US" sz="3055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055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مجموعة</a:t>
            </a:r>
            <a:r>
              <a:rPr lang="en-US" sz="3055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055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من</a:t>
            </a:r>
            <a:r>
              <a:rPr lang="en-US" sz="3055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055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المواقع</a:t>
            </a:r>
            <a:r>
              <a:rPr lang="en-US" sz="3055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055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الإلكترونية</a:t>
            </a:r>
            <a:r>
              <a:rPr lang="en-US" sz="3055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055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التي</a:t>
            </a:r>
            <a:r>
              <a:rPr lang="en-US" sz="3055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055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تتيح</a:t>
            </a:r>
            <a:r>
              <a:rPr lang="en-US" sz="3055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055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للأفراد</a:t>
            </a:r>
            <a:r>
              <a:rPr lang="en-US" sz="3055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055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بيئة</a:t>
            </a:r>
            <a:r>
              <a:rPr lang="en-US" sz="3055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055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افتراضية</a:t>
            </a:r>
            <a:r>
              <a:rPr lang="en-US" sz="3055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055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تسمح</a:t>
            </a:r>
            <a:r>
              <a:rPr lang="en-US" sz="3055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055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لهم</a:t>
            </a:r>
            <a:r>
              <a:rPr lang="en-US" sz="3055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055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بالتواصل</a:t>
            </a:r>
            <a:r>
              <a:rPr lang="en-US" sz="3055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055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مع</a:t>
            </a:r>
            <a:r>
              <a:rPr lang="en-US" sz="3055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055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الأصدقاء</a:t>
            </a:r>
            <a:r>
              <a:rPr lang="en-US" sz="3055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055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والعائلة</a:t>
            </a:r>
            <a:r>
              <a:rPr lang="en-US" sz="3055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055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ومشاركة</a:t>
            </a:r>
            <a:r>
              <a:rPr lang="en-US" sz="3055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055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المحتوى</a:t>
            </a:r>
            <a:r>
              <a:rPr lang="en-US" sz="3055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055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مثل</a:t>
            </a:r>
            <a:r>
              <a:rPr lang="en-US" sz="3055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055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الصور</a:t>
            </a:r>
            <a:r>
              <a:rPr lang="en-US" sz="3055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055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ومقاطع</a:t>
            </a:r>
            <a:r>
              <a:rPr lang="en-US" sz="3055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055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الفيديو</a:t>
            </a:r>
            <a:r>
              <a:rPr lang="en-US" sz="3055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.</a:t>
            </a:r>
          </a:p>
          <a:p>
            <a:pPr algn="r" rtl="1">
              <a:lnSpc>
                <a:spcPts val="4278"/>
              </a:lnSpc>
            </a:pPr>
            <a:endParaRPr lang="en-US" sz="3055" dirty="0">
              <a:solidFill>
                <a:srgbClr val="2A17AF"/>
              </a:solidFill>
              <a:latin typeface="Air Strip Arabic" panose="020B0604020202020204" charset="-78"/>
              <a:cs typeface="Air Strip Arabic" panose="020B0604020202020204" charset="-78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736537" y="1807249"/>
            <a:ext cx="2122587" cy="35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79"/>
              </a:lnSpc>
            </a:pPr>
            <a:r>
              <a:rPr lang="en-US" sz="1985">
                <a:solidFill>
                  <a:srgbClr val="2A17AF"/>
                </a:solidFill>
                <a:latin typeface="Coco Gothic"/>
              </a:rPr>
              <a:t>@reallygreatsite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069157" y="8331035"/>
            <a:ext cx="709931" cy="35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9"/>
              </a:lnSpc>
            </a:pPr>
            <a:r>
              <a:rPr lang="en-US" sz="1985">
                <a:solidFill>
                  <a:srgbClr val="2A17AF"/>
                </a:solidFill>
                <a:latin typeface="Coco Gothic"/>
              </a:rPr>
              <a:t>568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27266" y="8340609"/>
            <a:ext cx="709931" cy="35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9"/>
              </a:lnSpc>
            </a:pPr>
            <a:r>
              <a:rPr lang="en-US" sz="1985">
                <a:solidFill>
                  <a:srgbClr val="2A17AF"/>
                </a:solidFill>
                <a:latin typeface="Coco Gothic"/>
              </a:rPr>
              <a:t>1452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796780" y="1807249"/>
            <a:ext cx="2122587" cy="35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79"/>
              </a:lnSpc>
            </a:pPr>
            <a:r>
              <a:rPr lang="en-US" sz="1985">
                <a:solidFill>
                  <a:srgbClr val="2A17AF"/>
                </a:solidFill>
                <a:latin typeface="Coco Gothic"/>
              </a:rPr>
              <a:t>@reallygreatsite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129400" y="8331035"/>
            <a:ext cx="709931" cy="35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9"/>
              </a:lnSpc>
            </a:pPr>
            <a:r>
              <a:rPr lang="en-US" sz="1985">
                <a:solidFill>
                  <a:srgbClr val="2A17AF"/>
                </a:solidFill>
                <a:latin typeface="Coco Gothic"/>
              </a:rPr>
              <a:t>235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987509" y="8340609"/>
            <a:ext cx="709931" cy="35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9"/>
              </a:lnSpc>
            </a:pPr>
            <a:r>
              <a:rPr lang="en-US" sz="1985">
                <a:solidFill>
                  <a:srgbClr val="2A17AF"/>
                </a:solidFill>
                <a:latin typeface="Coco Gothic"/>
              </a:rPr>
              <a:t>2546</a:t>
            </a:r>
          </a:p>
        </p:txBody>
      </p:sp>
      <p:sp>
        <p:nvSpPr>
          <p:cNvPr id="39" name="TextBox 39"/>
          <p:cNvSpPr txBox="1"/>
          <p:nvPr/>
        </p:nvSpPr>
        <p:spPr>
          <a:xfrm rot="-107059">
            <a:off x="13041631" y="5476732"/>
            <a:ext cx="6537535" cy="746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37"/>
              </a:lnSpc>
            </a:pPr>
            <a:r>
              <a:rPr lang="en-US" sz="4312">
                <a:solidFill>
                  <a:srgbClr val="FFFFFF"/>
                </a:solidFill>
                <a:cs typeface="Glacial Indifference Italics"/>
              </a:rPr>
              <a:t>أشهرها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044412" y="6275983"/>
            <a:ext cx="5558545" cy="1930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4966" lvl="1" indent="-297483">
              <a:lnSpc>
                <a:spcPts val="3858"/>
              </a:lnSpc>
              <a:buFont typeface="Arial"/>
              <a:buChar char="•"/>
            </a:pPr>
            <a:r>
              <a:rPr lang="en-US" sz="2755">
                <a:solidFill>
                  <a:srgbClr val="2A17AF"/>
                </a:solidFill>
                <a:latin typeface="Trebuchet MS Bold"/>
              </a:rPr>
              <a:t>Facebook </a:t>
            </a:r>
          </a:p>
          <a:p>
            <a:pPr marL="594966" lvl="1" indent="-297483">
              <a:lnSpc>
                <a:spcPts val="3858"/>
              </a:lnSpc>
              <a:buFont typeface="Arial"/>
              <a:buChar char="•"/>
            </a:pPr>
            <a:r>
              <a:rPr lang="en-US" sz="2755">
                <a:solidFill>
                  <a:srgbClr val="2A17AF"/>
                </a:solidFill>
                <a:latin typeface="Trebuchet MS Bold"/>
              </a:rPr>
              <a:t>Twitter</a:t>
            </a:r>
          </a:p>
          <a:p>
            <a:pPr marL="594966" lvl="1" indent="-297483">
              <a:lnSpc>
                <a:spcPts val="3858"/>
              </a:lnSpc>
              <a:buFont typeface="Arial"/>
              <a:buChar char="•"/>
            </a:pPr>
            <a:r>
              <a:rPr lang="en-US" sz="2755">
                <a:solidFill>
                  <a:srgbClr val="2A17AF"/>
                </a:solidFill>
                <a:latin typeface="Trebuchet MS Bold"/>
              </a:rPr>
              <a:t>Instagram</a:t>
            </a:r>
          </a:p>
          <a:p>
            <a:pPr marL="594966" lvl="1" indent="-297483">
              <a:lnSpc>
                <a:spcPts val="3858"/>
              </a:lnSpc>
              <a:buFont typeface="Arial"/>
              <a:buChar char="•"/>
            </a:pPr>
            <a:r>
              <a:rPr lang="en-US" sz="2755">
                <a:solidFill>
                  <a:srgbClr val="2A17AF"/>
                </a:solidFill>
                <a:latin typeface="Trebuchet MS Bold"/>
              </a:rPr>
              <a:t>Whatup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176106" y="9422226"/>
            <a:ext cx="5331619" cy="61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9"/>
              </a:lnSpc>
              <a:spcBef>
                <a:spcPct val="0"/>
              </a:spcBef>
            </a:pPr>
            <a:r>
              <a:rPr lang="en-US" sz="3687">
                <a:solidFill>
                  <a:srgbClr val="FF3131"/>
                </a:solidFill>
                <a:latin typeface="Air Strip Arabic"/>
                <a:cs typeface="Air Strip Arabic"/>
              </a:rPr>
              <a:t>الأستاذ:</a:t>
            </a:r>
            <a:r>
              <a:rPr lang="en-US" sz="3687">
                <a:solidFill>
                  <a:srgbClr val="E7DDD0"/>
                </a:solidFill>
                <a:latin typeface="Air Strip Arabic"/>
                <a:cs typeface="Air Strip Arabic"/>
              </a:rPr>
              <a:t> بن يوسف عبد اللطيف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5846" y="9258300"/>
            <a:ext cx="18909682" cy="1233544"/>
            <a:chOff x="0" y="0"/>
            <a:chExt cx="5062896" cy="3302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62896" cy="330270"/>
            </a:xfrm>
            <a:custGeom>
              <a:avLst/>
              <a:gdLst/>
              <a:ahLst/>
              <a:cxnLst/>
              <a:rect l="l" t="t" r="r" b="b"/>
              <a:pathLst>
                <a:path w="5062896" h="330270">
                  <a:moveTo>
                    <a:pt x="0" y="0"/>
                  </a:moveTo>
                  <a:lnTo>
                    <a:pt x="5062896" y="0"/>
                  </a:lnTo>
                  <a:lnTo>
                    <a:pt x="5062896" y="330270"/>
                  </a:lnTo>
                  <a:lnTo>
                    <a:pt x="0" y="330270"/>
                  </a:lnTo>
                  <a:close/>
                </a:path>
              </a:pathLst>
            </a:custGeom>
            <a:solidFill>
              <a:srgbClr val="2A17A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062896" cy="377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75846" y="-204844"/>
            <a:ext cx="18909682" cy="1233544"/>
            <a:chOff x="0" y="0"/>
            <a:chExt cx="5062896" cy="3302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62896" cy="330270"/>
            </a:xfrm>
            <a:custGeom>
              <a:avLst/>
              <a:gdLst/>
              <a:ahLst/>
              <a:cxnLst/>
              <a:rect l="l" t="t" r="r" b="b"/>
              <a:pathLst>
                <a:path w="5062896" h="330270">
                  <a:moveTo>
                    <a:pt x="0" y="0"/>
                  </a:moveTo>
                  <a:lnTo>
                    <a:pt x="5062896" y="0"/>
                  </a:lnTo>
                  <a:lnTo>
                    <a:pt x="5062896" y="330270"/>
                  </a:lnTo>
                  <a:lnTo>
                    <a:pt x="0" y="330270"/>
                  </a:lnTo>
                  <a:close/>
                </a:path>
              </a:pathLst>
            </a:custGeom>
            <a:solidFill>
              <a:srgbClr val="2A17A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5062896" cy="377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1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20434" y="288326"/>
            <a:ext cx="422516" cy="409457"/>
          </a:xfrm>
          <a:custGeom>
            <a:avLst/>
            <a:gdLst/>
            <a:ahLst/>
            <a:cxnLst/>
            <a:rect l="l" t="t" r="r" b="b"/>
            <a:pathLst>
              <a:path w="422516" h="409457">
                <a:moveTo>
                  <a:pt x="0" y="0"/>
                </a:moveTo>
                <a:lnTo>
                  <a:pt x="422516" y="0"/>
                </a:lnTo>
                <a:lnTo>
                  <a:pt x="422516" y="409457"/>
                </a:lnTo>
                <a:lnTo>
                  <a:pt x="0" y="409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202601"/>
            <a:ext cx="3074929" cy="542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24"/>
              </a:lnSpc>
            </a:pPr>
            <a:r>
              <a:rPr lang="en-US" sz="3017">
                <a:solidFill>
                  <a:srgbClr val="FFFFFF"/>
                </a:solidFill>
                <a:latin typeface="Coco Gothic"/>
              </a:rPr>
              <a:t>2023-2024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8895" y="9519347"/>
            <a:ext cx="4070453" cy="513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24"/>
              </a:lnSpc>
            </a:pPr>
            <a:r>
              <a:rPr lang="en-US" sz="3017">
                <a:solidFill>
                  <a:srgbClr val="FFFFFF"/>
                </a:solidFill>
                <a:cs typeface="Air Strip Arabic"/>
              </a:rPr>
              <a:t>أدوات التواصل الإجتماعي</a:t>
            </a:r>
          </a:p>
        </p:txBody>
      </p:sp>
      <p:sp>
        <p:nvSpPr>
          <p:cNvPr id="11" name="TextBox 11"/>
          <p:cNvSpPr txBox="1"/>
          <p:nvPr/>
        </p:nvSpPr>
        <p:spPr>
          <a:xfrm rot="-107059">
            <a:off x="962219" y="1280632"/>
            <a:ext cx="6537535" cy="746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37"/>
              </a:lnSpc>
            </a:pPr>
            <a:r>
              <a:rPr lang="en-US" sz="4312">
                <a:solidFill>
                  <a:srgbClr val="FFFFFF"/>
                </a:solidFill>
                <a:cs typeface="Glacial Indifference Italics"/>
              </a:rPr>
              <a:t>إيجابياتها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88895" y="2252224"/>
            <a:ext cx="7272242" cy="7412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5315"/>
              </a:lnSpc>
              <a:spcBef>
                <a:spcPct val="0"/>
              </a:spcBef>
            </a:pP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o   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تسهيل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عملية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التواصل</a:t>
            </a:r>
            <a:r>
              <a:rPr lang="en-US" sz="3301" u="none" strike="noStrike" dirty="0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مع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الأصدقاء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والعائلة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في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أي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وقت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ومن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أي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مكان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.</a:t>
            </a:r>
          </a:p>
          <a:p>
            <a:pPr marL="0" lvl="0" indent="0" algn="r" rtl="1">
              <a:lnSpc>
                <a:spcPts val="5315"/>
              </a:lnSpc>
              <a:spcBef>
                <a:spcPct val="0"/>
              </a:spcBef>
            </a:pP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o   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توسيع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الشبكة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الاجتماعية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والمهنية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من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خلال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بناء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علاقات</a:t>
            </a:r>
            <a:r>
              <a:rPr lang="en-US" sz="3301" u="none" strike="noStrike" dirty="0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جديدة</a:t>
            </a:r>
            <a:r>
              <a:rPr lang="en-US" sz="3301" u="none" strike="noStrike" dirty="0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في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مجالات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العمل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والاهتمامات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المشتركة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.</a:t>
            </a:r>
          </a:p>
          <a:p>
            <a:pPr marL="0" lvl="0" indent="0" algn="r" rtl="1">
              <a:lnSpc>
                <a:spcPts val="5315"/>
              </a:lnSpc>
              <a:spcBef>
                <a:spcPct val="0"/>
              </a:spcBef>
            </a:pP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o   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مشاركة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الأفكار</a:t>
            </a:r>
            <a:r>
              <a:rPr lang="en-US" sz="3301" u="none" strike="noStrike" dirty="0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والمعرفة</a:t>
            </a:r>
            <a:r>
              <a:rPr lang="en-US" sz="3301" u="none" strike="noStrike" dirty="0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والإلهام</a:t>
            </a:r>
            <a:r>
              <a:rPr lang="en-US" sz="3301" u="none" strike="noStrike" dirty="0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مع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الآخرين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عن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طريق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نشر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المقالات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والمدونات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والمقاطع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المرئية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.</a:t>
            </a:r>
          </a:p>
          <a:p>
            <a:pPr marL="0" lvl="0" indent="0" algn="r" rtl="1">
              <a:lnSpc>
                <a:spcPts val="5315"/>
              </a:lnSpc>
              <a:spcBef>
                <a:spcPct val="0"/>
              </a:spcBef>
            </a:pP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o    </a:t>
            </a:r>
            <a:r>
              <a:rPr lang="en-US" sz="3301" u="none" strike="noStrike" dirty="0" err="1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نشر</a:t>
            </a:r>
            <a:r>
              <a:rPr lang="en-US" sz="3301" u="none" strike="noStrike" dirty="0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الوعي</a:t>
            </a:r>
            <a:r>
              <a:rPr lang="en-US" sz="3301" u="none" strike="noStrike" dirty="0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حول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قضايا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اجتماعية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وبيئية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وسياسية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،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وتعزز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تبادل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الآراء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والحوار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العام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.</a:t>
            </a:r>
          </a:p>
          <a:p>
            <a:pPr marL="0" lvl="0" indent="0" algn="r" rtl="1">
              <a:lnSpc>
                <a:spcPts val="5315"/>
              </a:lnSpc>
              <a:spcBef>
                <a:spcPct val="0"/>
              </a:spcBef>
            </a:pPr>
            <a:endParaRPr lang="en-US" sz="3301" u="none" strike="noStrike" dirty="0">
              <a:solidFill>
                <a:srgbClr val="2A17AF"/>
              </a:solidFill>
              <a:latin typeface="Air Strip Arabic" panose="020B0604020202020204" charset="-78"/>
              <a:cs typeface="Air Strip Arabic" panose="020B0604020202020204" charset="-78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8280658" y="1393544"/>
            <a:ext cx="4507793" cy="7499912"/>
            <a:chOff x="0" y="0"/>
            <a:chExt cx="1249971" cy="207965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49971" cy="2079658"/>
            </a:xfrm>
            <a:custGeom>
              <a:avLst/>
              <a:gdLst/>
              <a:ahLst/>
              <a:cxnLst/>
              <a:rect l="l" t="t" r="r" b="b"/>
              <a:pathLst>
                <a:path w="1249971" h="2079658">
                  <a:moveTo>
                    <a:pt x="0" y="0"/>
                  </a:moveTo>
                  <a:lnTo>
                    <a:pt x="1249971" y="0"/>
                  </a:lnTo>
                  <a:lnTo>
                    <a:pt x="1249971" y="2079658"/>
                  </a:lnTo>
                  <a:lnTo>
                    <a:pt x="0" y="20796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A17A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249971" cy="212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1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464974" y="2765402"/>
            <a:ext cx="4150668" cy="4663372"/>
            <a:chOff x="0" y="0"/>
            <a:chExt cx="5534224" cy="621782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4"/>
            <a:srcRect l="24967" r="24967"/>
            <a:stretch>
              <a:fillRect/>
            </a:stretch>
          </p:blipFill>
          <p:spPr>
            <a:xfrm>
              <a:off x="0" y="0"/>
              <a:ext cx="5534224" cy="6217829"/>
            </a:xfrm>
            <a:prstGeom prst="rect">
              <a:avLst/>
            </a:prstGeom>
          </p:spPr>
        </p:pic>
      </p:grpSp>
      <p:grpSp>
        <p:nvGrpSpPr>
          <p:cNvPr id="18" name="Group 18"/>
          <p:cNvGrpSpPr/>
          <p:nvPr/>
        </p:nvGrpSpPr>
        <p:grpSpPr>
          <a:xfrm>
            <a:off x="8502439" y="1701302"/>
            <a:ext cx="620447" cy="62044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A17A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74601" tIns="74601" rIns="74601" bIns="74601" rtlCol="0" anchor="ctr"/>
            <a:lstStyle/>
            <a:p>
              <a:pPr algn="ctr">
                <a:lnSpc>
                  <a:spcPts val="111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8585950" y="7876449"/>
            <a:ext cx="467978" cy="398207"/>
          </a:xfrm>
          <a:custGeom>
            <a:avLst/>
            <a:gdLst/>
            <a:ahLst/>
            <a:cxnLst/>
            <a:rect l="l" t="t" r="r" b="b"/>
            <a:pathLst>
              <a:path w="467978" h="398207">
                <a:moveTo>
                  <a:pt x="0" y="0"/>
                </a:moveTo>
                <a:lnTo>
                  <a:pt x="467978" y="0"/>
                </a:lnTo>
                <a:lnTo>
                  <a:pt x="467978" y="398207"/>
                </a:lnTo>
                <a:lnTo>
                  <a:pt x="0" y="3982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9762726" y="7866874"/>
            <a:ext cx="398207" cy="398207"/>
          </a:xfrm>
          <a:custGeom>
            <a:avLst/>
            <a:gdLst/>
            <a:ahLst/>
            <a:cxnLst/>
            <a:rect l="l" t="t" r="r" b="b"/>
            <a:pathLst>
              <a:path w="398207" h="398207">
                <a:moveTo>
                  <a:pt x="0" y="0"/>
                </a:moveTo>
                <a:lnTo>
                  <a:pt x="398207" y="0"/>
                </a:lnTo>
                <a:lnTo>
                  <a:pt x="398207" y="398207"/>
                </a:lnTo>
                <a:lnTo>
                  <a:pt x="0" y="3982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3340901" y="1393544"/>
            <a:ext cx="4507793" cy="7499912"/>
            <a:chOff x="0" y="0"/>
            <a:chExt cx="1249971" cy="207965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49971" cy="2079658"/>
            </a:xfrm>
            <a:custGeom>
              <a:avLst/>
              <a:gdLst/>
              <a:ahLst/>
              <a:cxnLst/>
              <a:rect l="l" t="t" r="r" b="b"/>
              <a:pathLst>
                <a:path w="1249971" h="2079658">
                  <a:moveTo>
                    <a:pt x="0" y="0"/>
                  </a:moveTo>
                  <a:lnTo>
                    <a:pt x="1249971" y="0"/>
                  </a:lnTo>
                  <a:lnTo>
                    <a:pt x="1249971" y="2079658"/>
                  </a:lnTo>
                  <a:lnTo>
                    <a:pt x="0" y="20796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A17AF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1249971" cy="212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1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525217" y="2765402"/>
            <a:ext cx="4150668" cy="4663372"/>
            <a:chOff x="0" y="0"/>
            <a:chExt cx="5534224" cy="6217829"/>
          </a:xfrm>
        </p:grpSpPr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9"/>
            <a:srcRect l="20294" r="20294"/>
            <a:stretch>
              <a:fillRect/>
            </a:stretch>
          </p:blipFill>
          <p:spPr>
            <a:xfrm>
              <a:off x="0" y="0"/>
              <a:ext cx="5534224" cy="6217829"/>
            </a:xfrm>
            <a:prstGeom prst="rect">
              <a:avLst/>
            </a:prstGeom>
          </p:spPr>
        </p:pic>
      </p:grpSp>
      <p:grpSp>
        <p:nvGrpSpPr>
          <p:cNvPr id="28" name="Group 28"/>
          <p:cNvGrpSpPr/>
          <p:nvPr/>
        </p:nvGrpSpPr>
        <p:grpSpPr>
          <a:xfrm>
            <a:off x="13562682" y="1701302"/>
            <a:ext cx="620447" cy="620447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A17AF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74601" tIns="74601" rIns="74601" bIns="74601" rtlCol="0" anchor="ctr"/>
            <a:lstStyle/>
            <a:p>
              <a:pPr algn="ctr">
                <a:lnSpc>
                  <a:spcPts val="1119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13646193" y="7876449"/>
            <a:ext cx="467978" cy="398207"/>
          </a:xfrm>
          <a:custGeom>
            <a:avLst/>
            <a:gdLst/>
            <a:ahLst/>
            <a:cxnLst/>
            <a:rect l="l" t="t" r="r" b="b"/>
            <a:pathLst>
              <a:path w="467978" h="398207">
                <a:moveTo>
                  <a:pt x="0" y="0"/>
                </a:moveTo>
                <a:lnTo>
                  <a:pt x="467978" y="0"/>
                </a:lnTo>
                <a:lnTo>
                  <a:pt x="467978" y="398207"/>
                </a:lnTo>
                <a:lnTo>
                  <a:pt x="0" y="3982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4822970" y="7866874"/>
            <a:ext cx="398207" cy="398207"/>
          </a:xfrm>
          <a:custGeom>
            <a:avLst/>
            <a:gdLst/>
            <a:ahLst/>
            <a:cxnLst/>
            <a:rect l="l" t="t" r="r" b="b"/>
            <a:pathLst>
              <a:path w="398207" h="398207">
                <a:moveTo>
                  <a:pt x="0" y="0"/>
                </a:moveTo>
                <a:lnTo>
                  <a:pt x="398206" y="0"/>
                </a:lnTo>
                <a:lnTo>
                  <a:pt x="398206" y="398207"/>
                </a:lnTo>
                <a:lnTo>
                  <a:pt x="0" y="3982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9274245" y="1807249"/>
            <a:ext cx="2122587" cy="35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79"/>
              </a:lnSpc>
            </a:pPr>
            <a:r>
              <a:rPr lang="en-US" sz="1985">
                <a:solidFill>
                  <a:srgbClr val="2A17AF"/>
                </a:solidFill>
                <a:latin typeface="Coco Gothic"/>
              </a:rPr>
              <a:t>@reallygreatsite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606864" y="8331035"/>
            <a:ext cx="709931" cy="35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9"/>
              </a:lnSpc>
            </a:pPr>
            <a:r>
              <a:rPr lang="en-US" sz="1985">
                <a:solidFill>
                  <a:srgbClr val="2A17AF"/>
                </a:solidFill>
                <a:latin typeface="Coco Gothic"/>
              </a:rPr>
              <a:t>568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464974" y="8340609"/>
            <a:ext cx="709931" cy="35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9"/>
              </a:lnSpc>
            </a:pPr>
            <a:r>
              <a:rPr lang="en-US" sz="1985">
                <a:solidFill>
                  <a:srgbClr val="2A17AF"/>
                </a:solidFill>
                <a:latin typeface="Coco Gothic"/>
              </a:rPr>
              <a:t>1452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334488" y="1807249"/>
            <a:ext cx="2122587" cy="35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79"/>
              </a:lnSpc>
            </a:pPr>
            <a:r>
              <a:rPr lang="en-US" sz="1985">
                <a:solidFill>
                  <a:srgbClr val="2A17AF"/>
                </a:solidFill>
                <a:latin typeface="Coco Gothic"/>
              </a:rPr>
              <a:t>@reallygreatsite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667108" y="8331035"/>
            <a:ext cx="709931" cy="35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9"/>
              </a:lnSpc>
            </a:pPr>
            <a:r>
              <a:rPr lang="en-US" sz="1985">
                <a:solidFill>
                  <a:srgbClr val="2A17AF"/>
                </a:solidFill>
                <a:latin typeface="Coco Gothic"/>
              </a:rPr>
              <a:t>235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525217" y="8340609"/>
            <a:ext cx="709931" cy="35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9"/>
              </a:lnSpc>
            </a:pPr>
            <a:r>
              <a:rPr lang="en-US" sz="1985">
                <a:solidFill>
                  <a:srgbClr val="2A17AF"/>
                </a:solidFill>
                <a:latin typeface="Coco Gothic"/>
              </a:rPr>
              <a:t>2546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176106" y="9422226"/>
            <a:ext cx="5331619" cy="61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9"/>
              </a:lnSpc>
              <a:spcBef>
                <a:spcPct val="0"/>
              </a:spcBef>
            </a:pPr>
            <a:r>
              <a:rPr lang="en-US" sz="3687">
                <a:solidFill>
                  <a:srgbClr val="FF3131"/>
                </a:solidFill>
                <a:latin typeface="Air Strip Arabic"/>
                <a:cs typeface="Air Strip Arabic"/>
              </a:rPr>
              <a:t>الأستاذ:</a:t>
            </a:r>
            <a:r>
              <a:rPr lang="en-US" sz="3687">
                <a:solidFill>
                  <a:srgbClr val="E7DDD0"/>
                </a:solidFill>
                <a:latin typeface="Air Strip Arabic"/>
                <a:cs typeface="Air Strip Arabic"/>
              </a:rPr>
              <a:t> بن يوسف عبد اللطيف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5846" y="9258300"/>
            <a:ext cx="18909682" cy="1233544"/>
            <a:chOff x="0" y="0"/>
            <a:chExt cx="5062896" cy="3302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62896" cy="330270"/>
            </a:xfrm>
            <a:custGeom>
              <a:avLst/>
              <a:gdLst/>
              <a:ahLst/>
              <a:cxnLst/>
              <a:rect l="l" t="t" r="r" b="b"/>
              <a:pathLst>
                <a:path w="5062896" h="330270">
                  <a:moveTo>
                    <a:pt x="0" y="0"/>
                  </a:moveTo>
                  <a:lnTo>
                    <a:pt x="5062896" y="0"/>
                  </a:lnTo>
                  <a:lnTo>
                    <a:pt x="5062896" y="330270"/>
                  </a:lnTo>
                  <a:lnTo>
                    <a:pt x="0" y="330270"/>
                  </a:lnTo>
                  <a:close/>
                </a:path>
              </a:pathLst>
            </a:custGeom>
            <a:solidFill>
              <a:srgbClr val="2A17A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062896" cy="377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75846" y="-204844"/>
            <a:ext cx="18909682" cy="1233544"/>
            <a:chOff x="0" y="0"/>
            <a:chExt cx="5062896" cy="3302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62896" cy="330270"/>
            </a:xfrm>
            <a:custGeom>
              <a:avLst/>
              <a:gdLst/>
              <a:ahLst/>
              <a:cxnLst/>
              <a:rect l="l" t="t" r="r" b="b"/>
              <a:pathLst>
                <a:path w="5062896" h="330270">
                  <a:moveTo>
                    <a:pt x="0" y="0"/>
                  </a:moveTo>
                  <a:lnTo>
                    <a:pt x="5062896" y="0"/>
                  </a:lnTo>
                  <a:lnTo>
                    <a:pt x="5062896" y="330270"/>
                  </a:lnTo>
                  <a:lnTo>
                    <a:pt x="0" y="330270"/>
                  </a:lnTo>
                  <a:close/>
                </a:path>
              </a:pathLst>
            </a:custGeom>
            <a:solidFill>
              <a:srgbClr val="2A17A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5062896" cy="377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1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20434" y="288326"/>
            <a:ext cx="422516" cy="409457"/>
          </a:xfrm>
          <a:custGeom>
            <a:avLst/>
            <a:gdLst/>
            <a:ahLst/>
            <a:cxnLst/>
            <a:rect l="l" t="t" r="r" b="b"/>
            <a:pathLst>
              <a:path w="422516" h="409457">
                <a:moveTo>
                  <a:pt x="0" y="0"/>
                </a:moveTo>
                <a:lnTo>
                  <a:pt x="422516" y="0"/>
                </a:lnTo>
                <a:lnTo>
                  <a:pt x="422516" y="409457"/>
                </a:lnTo>
                <a:lnTo>
                  <a:pt x="0" y="409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202601"/>
            <a:ext cx="3074929" cy="542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24"/>
              </a:lnSpc>
            </a:pPr>
            <a:r>
              <a:rPr lang="en-US" sz="3017">
                <a:solidFill>
                  <a:srgbClr val="FFFFFF"/>
                </a:solidFill>
                <a:latin typeface="Coco Gothic"/>
              </a:rPr>
              <a:t>2023-2024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8895" y="9519347"/>
            <a:ext cx="4070453" cy="513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24"/>
              </a:lnSpc>
            </a:pPr>
            <a:r>
              <a:rPr lang="en-US" sz="3017">
                <a:solidFill>
                  <a:srgbClr val="FFFFFF"/>
                </a:solidFill>
                <a:cs typeface="Air Strip Arabic"/>
              </a:rPr>
              <a:t>أدوات التواصل الإجتماعي</a:t>
            </a:r>
          </a:p>
        </p:txBody>
      </p:sp>
      <p:sp>
        <p:nvSpPr>
          <p:cNvPr id="11" name="TextBox 11"/>
          <p:cNvSpPr txBox="1"/>
          <p:nvPr/>
        </p:nvSpPr>
        <p:spPr>
          <a:xfrm rot="-107059">
            <a:off x="962219" y="1280632"/>
            <a:ext cx="6537535" cy="746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37"/>
              </a:lnSpc>
            </a:pPr>
            <a:r>
              <a:rPr lang="en-US" sz="4312">
                <a:solidFill>
                  <a:srgbClr val="FFFFFF"/>
                </a:solidFill>
                <a:cs typeface="Glacial Indifference Italics"/>
              </a:rPr>
              <a:t>إيجابياتها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88895" y="2252224"/>
            <a:ext cx="7272242" cy="7412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5315"/>
              </a:lnSpc>
              <a:spcBef>
                <a:spcPct val="0"/>
              </a:spcBef>
            </a:pP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o   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تسهيل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عملية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التواصل</a:t>
            </a:r>
            <a:r>
              <a:rPr lang="en-US" sz="3301" u="none" strike="noStrike" dirty="0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مع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الأصدقاء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والعائلة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في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أي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وقت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ومن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أي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مكان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.</a:t>
            </a:r>
          </a:p>
          <a:p>
            <a:pPr marL="0" lvl="0" indent="0" algn="r" rtl="1">
              <a:lnSpc>
                <a:spcPts val="5315"/>
              </a:lnSpc>
              <a:spcBef>
                <a:spcPct val="0"/>
              </a:spcBef>
            </a:pP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o   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توسيع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الشبكة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الاجتماعية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والمهنية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من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خلال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بناء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علاقات</a:t>
            </a:r>
            <a:r>
              <a:rPr lang="en-US" sz="3301" u="none" strike="noStrike" dirty="0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جديدة</a:t>
            </a:r>
            <a:r>
              <a:rPr lang="en-US" sz="3301" u="none" strike="noStrike" dirty="0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في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مجالات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العمل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والاهتمامات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المشتركة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.</a:t>
            </a:r>
          </a:p>
          <a:p>
            <a:pPr marL="0" lvl="0" indent="0" algn="r" rtl="1">
              <a:lnSpc>
                <a:spcPts val="5315"/>
              </a:lnSpc>
              <a:spcBef>
                <a:spcPct val="0"/>
              </a:spcBef>
            </a:pP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o   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مشاركة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الأفكار</a:t>
            </a:r>
            <a:r>
              <a:rPr lang="en-US" sz="3301" u="none" strike="noStrike" dirty="0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والمعرفة</a:t>
            </a:r>
            <a:r>
              <a:rPr lang="en-US" sz="3301" u="none" strike="noStrike" dirty="0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والإلهام</a:t>
            </a:r>
            <a:r>
              <a:rPr lang="en-US" sz="3301" u="none" strike="noStrike" dirty="0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مع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الآخرين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عن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طريق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نشر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المقالات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والمدونات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والمقاطع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المرئية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.</a:t>
            </a:r>
          </a:p>
          <a:p>
            <a:pPr marL="0" lvl="0" indent="0" algn="r" rtl="1">
              <a:lnSpc>
                <a:spcPts val="5315"/>
              </a:lnSpc>
              <a:spcBef>
                <a:spcPct val="0"/>
              </a:spcBef>
            </a:pP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o    </a:t>
            </a:r>
            <a:r>
              <a:rPr lang="en-US" sz="3301" u="none" strike="noStrike" dirty="0" err="1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نشر</a:t>
            </a:r>
            <a:r>
              <a:rPr lang="en-US" sz="3301" u="none" strike="noStrike" dirty="0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الوعي</a:t>
            </a:r>
            <a:r>
              <a:rPr lang="en-US" sz="3301" u="none" strike="noStrike" dirty="0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حول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قضايا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اجتماعية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وبيئية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وسياسية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،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وتعزز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تبادل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الآراء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والحوار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العام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.</a:t>
            </a:r>
          </a:p>
          <a:p>
            <a:pPr marL="0" lvl="0" indent="0" algn="r" rtl="1">
              <a:lnSpc>
                <a:spcPts val="5315"/>
              </a:lnSpc>
              <a:spcBef>
                <a:spcPct val="0"/>
              </a:spcBef>
            </a:pPr>
            <a:endParaRPr lang="en-US" sz="3301" u="none" strike="noStrike" dirty="0">
              <a:solidFill>
                <a:srgbClr val="2A17AF"/>
              </a:solidFill>
              <a:latin typeface="Air Strip Arabic" panose="020B0604020202020204" charset="-78"/>
              <a:cs typeface="Air Strip Arabic" panose="020B0604020202020204" charset="-78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8280658" y="1393544"/>
            <a:ext cx="4507793" cy="7499912"/>
            <a:chOff x="0" y="0"/>
            <a:chExt cx="1249971" cy="207965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49971" cy="2079658"/>
            </a:xfrm>
            <a:custGeom>
              <a:avLst/>
              <a:gdLst/>
              <a:ahLst/>
              <a:cxnLst/>
              <a:rect l="l" t="t" r="r" b="b"/>
              <a:pathLst>
                <a:path w="1249971" h="2079658">
                  <a:moveTo>
                    <a:pt x="0" y="0"/>
                  </a:moveTo>
                  <a:lnTo>
                    <a:pt x="1249971" y="0"/>
                  </a:lnTo>
                  <a:lnTo>
                    <a:pt x="1249971" y="2079658"/>
                  </a:lnTo>
                  <a:lnTo>
                    <a:pt x="0" y="20796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A17A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249971" cy="212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1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464974" y="2765402"/>
            <a:ext cx="4150668" cy="4663372"/>
            <a:chOff x="0" y="0"/>
            <a:chExt cx="5534224" cy="621782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4"/>
            <a:srcRect l="24967" r="24967"/>
            <a:stretch>
              <a:fillRect/>
            </a:stretch>
          </p:blipFill>
          <p:spPr>
            <a:xfrm>
              <a:off x="0" y="0"/>
              <a:ext cx="5534224" cy="6217829"/>
            </a:xfrm>
            <a:prstGeom prst="rect">
              <a:avLst/>
            </a:prstGeom>
          </p:spPr>
        </p:pic>
      </p:grpSp>
      <p:grpSp>
        <p:nvGrpSpPr>
          <p:cNvPr id="18" name="Group 18"/>
          <p:cNvGrpSpPr/>
          <p:nvPr/>
        </p:nvGrpSpPr>
        <p:grpSpPr>
          <a:xfrm>
            <a:off x="8502439" y="1701302"/>
            <a:ext cx="620447" cy="62044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A17A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74601" tIns="74601" rIns="74601" bIns="74601" rtlCol="0" anchor="ctr"/>
            <a:lstStyle/>
            <a:p>
              <a:pPr algn="ctr">
                <a:lnSpc>
                  <a:spcPts val="111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8585950" y="7876449"/>
            <a:ext cx="467978" cy="398207"/>
          </a:xfrm>
          <a:custGeom>
            <a:avLst/>
            <a:gdLst/>
            <a:ahLst/>
            <a:cxnLst/>
            <a:rect l="l" t="t" r="r" b="b"/>
            <a:pathLst>
              <a:path w="467978" h="398207">
                <a:moveTo>
                  <a:pt x="0" y="0"/>
                </a:moveTo>
                <a:lnTo>
                  <a:pt x="467978" y="0"/>
                </a:lnTo>
                <a:lnTo>
                  <a:pt x="467978" y="398207"/>
                </a:lnTo>
                <a:lnTo>
                  <a:pt x="0" y="3982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9762726" y="7866874"/>
            <a:ext cx="398207" cy="398207"/>
          </a:xfrm>
          <a:custGeom>
            <a:avLst/>
            <a:gdLst/>
            <a:ahLst/>
            <a:cxnLst/>
            <a:rect l="l" t="t" r="r" b="b"/>
            <a:pathLst>
              <a:path w="398207" h="398207">
                <a:moveTo>
                  <a:pt x="0" y="0"/>
                </a:moveTo>
                <a:lnTo>
                  <a:pt x="398207" y="0"/>
                </a:lnTo>
                <a:lnTo>
                  <a:pt x="398207" y="398207"/>
                </a:lnTo>
                <a:lnTo>
                  <a:pt x="0" y="3982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3340901" y="1393544"/>
            <a:ext cx="4507793" cy="7499912"/>
            <a:chOff x="0" y="0"/>
            <a:chExt cx="1249971" cy="207965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49971" cy="2079658"/>
            </a:xfrm>
            <a:custGeom>
              <a:avLst/>
              <a:gdLst/>
              <a:ahLst/>
              <a:cxnLst/>
              <a:rect l="l" t="t" r="r" b="b"/>
              <a:pathLst>
                <a:path w="1249971" h="2079658">
                  <a:moveTo>
                    <a:pt x="0" y="0"/>
                  </a:moveTo>
                  <a:lnTo>
                    <a:pt x="1249971" y="0"/>
                  </a:lnTo>
                  <a:lnTo>
                    <a:pt x="1249971" y="2079658"/>
                  </a:lnTo>
                  <a:lnTo>
                    <a:pt x="0" y="20796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A17AF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1249971" cy="212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1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525217" y="2765402"/>
            <a:ext cx="4150668" cy="4663372"/>
            <a:chOff x="0" y="0"/>
            <a:chExt cx="5534224" cy="6217829"/>
          </a:xfrm>
        </p:grpSpPr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9"/>
            <a:srcRect l="20294" r="20294"/>
            <a:stretch>
              <a:fillRect/>
            </a:stretch>
          </p:blipFill>
          <p:spPr>
            <a:xfrm>
              <a:off x="0" y="0"/>
              <a:ext cx="5534224" cy="6217829"/>
            </a:xfrm>
            <a:prstGeom prst="rect">
              <a:avLst/>
            </a:prstGeom>
          </p:spPr>
        </p:pic>
      </p:grpSp>
      <p:grpSp>
        <p:nvGrpSpPr>
          <p:cNvPr id="28" name="Group 28"/>
          <p:cNvGrpSpPr/>
          <p:nvPr/>
        </p:nvGrpSpPr>
        <p:grpSpPr>
          <a:xfrm>
            <a:off x="13562682" y="1701302"/>
            <a:ext cx="620447" cy="620447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A17AF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74601" tIns="74601" rIns="74601" bIns="74601" rtlCol="0" anchor="ctr"/>
            <a:lstStyle/>
            <a:p>
              <a:pPr algn="ctr">
                <a:lnSpc>
                  <a:spcPts val="1119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13646193" y="7876449"/>
            <a:ext cx="467978" cy="398207"/>
          </a:xfrm>
          <a:custGeom>
            <a:avLst/>
            <a:gdLst/>
            <a:ahLst/>
            <a:cxnLst/>
            <a:rect l="l" t="t" r="r" b="b"/>
            <a:pathLst>
              <a:path w="467978" h="398207">
                <a:moveTo>
                  <a:pt x="0" y="0"/>
                </a:moveTo>
                <a:lnTo>
                  <a:pt x="467978" y="0"/>
                </a:lnTo>
                <a:lnTo>
                  <a:pt x="467978" y="398207"/>
                </a:lnTo>
                <a:lnTo>
                  <a:pt x="0" y="3982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4822970" y="7866874"/>
            <a:ext cx="398207" cy="398207"/>
          </a:xfrm>
          <a:custGeom>
            <a:avLst/>
            <a:gdLst/>
            <a:ahLst/>
            <a:cxnLst/>
            <a:rect l="l" t="t" r="r" b="b"/>
            <a:pathLst>
              <a:path w="398207" h="398207">
                <a:moveTo>
                  <a:pt x="0" y="0"/>
                </a:moveTo>
                <a:lnTo>
                  <a:pt x="398206" y="0"/>
                </a:lnTo>
                <a:lnTo>
                  <a:pt x="398206" y="398207"/>
                </a:lnTo>
                <a:lnTo>
                  <a:pt x="0" y="3982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9274245" y="1807249"/>
            <a:ext cx="2122587" cy="35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79"/>
              </a:lnSpc>
            </a:pPr>
            <a:r>
              <a:rPr lang="en-US" sz="1985">
                <a:solidFill>
                  <a:srgbClr val="2A17AF"/>
                </a:solidFill>
                <a:latin typeface="Coco Gothic"/>
              </a:rPr>
              <a:t>@reallygreatsite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606864" y="8331035"/>
            <a:ext cx="709931" cy="35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9"/>
              </a:lnSpc>
            </a:pPr>
            <a:r>
              <a:rPr lang="en-US" sz="1985">
                <a:solidFill>
                  <a:srgbClr val="2A17AF"/>
                </a:solidFill>
                <a:latin typeface="Coco Gothic"/>
              </a:rPr>
              <a:t>568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464974" y="8340609"/>
            <a:ext cx="709931" cy="35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9"/>
              </a:lnSpc>
            </a:pPr>
            <a:r>
              <a:rPr lang="en-US" sz="1985">
                <a:solidFill>
                  <a:srgbClr val="2A17AF"/>
                </a:solidFill>
                <a:latin typeface="Coco Gothic"/>
              </a:rPr>
              <a:t>1452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334488" y="1807249"/>
            <a:ext cx="2122587" cy="35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79"/>
              </a:lnSpc>
            </a:pPr>
            <a:r>
              <a:rPr lang="en-US" sz="1985">
                <a:solidFill>
                  <a:srgbClr val="2A17AF"/>
                </a:solidFill>
                <a:latin typeface="Coco Gothic"/>
              </a:rPr>
              <a:t>@reallygreatsite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667108" y="8331035"/>
            <a:ext cx="709931" cy="35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9"/>
              </a:lnSpc>
            </a:pPr>
            <a:r>
              <a:rPr lang="en-US" sz="1985">
                <a:solidFill>
                  <a:srgbClr val="2A17AF"/>
                </a:solidFill>
                <a:latin typeface="Coco Gothic"/>
              </a:rPr>
              <a:t>235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525217" y="8340609"/>
            <a:ext cx="709931" cy="35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9"/>
              </a:lnSpc>
            </a:pPr>
            <a:r>
              <a:rPr lang="en-US" sz="1985">
                <a:solidFill>
                  <a:srgbClr val="2A17AF"/>
                </a:solidFill>
                <a:latin typeface="Coco Gothic"/>
              </a:rPr>
              <a:t>2546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176106" y="9422226"/>
            <a:ext cx="5331619" cy="61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9"/>
              </a:lnSpc>
              <a:spcBef>
                <a:spcPct val="0"/>
              </a:spcBef>
            </a:pPr>
            <a:r>
              <a:rPr lang="en-US" sz="3687">
                <a:solidFill>
                  <a:srgbClr val="FF3131"/>
                </a:solidFill>
                <a:latin typeface="Air Strip Arabic"/>
                <a:cs typeface="Air Strip Arabic"/>
              </a:rPr>
              <a:t>الأستاذ:</a:t>
            </a:r>
            <a:r>
              <a:rPr lang="en-US" sz="3687">
                <a:solidFill>
                  <a:srgbClr val="E7DDD0"/>
                </a:solidFill>
                <a:latin typeface="Air Strip Arabic"/>
                <a:cs typeface="Air Strip Arabic"/>
              </a:rPr>
              <a:t> بن يوسف عبد اللطيف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46887" y="5143101"/>
            <a:ext cx="10341113" cy="4937935"/>
            <a:chOff x="0" y="0"/>
            <a:chExt cx="13788150" cy="658391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4164" b="14164"/>
            <a:stretch>
              <a:fillRect/>
            </a:stretch>
          </p:blipFill>
          <p:spPr>
            <a:xfrm>
              <a:off x="0" y="0"/>
              <a:ext cx="13788150" cy="658391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7946887" y="205964"/>
            <a:ext cx="10341113" cy="4937935"/>
            <a:chOff x="0" y="0"/>
            <a:chExt cx="13788150" cy="6583913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t="18636" b="18636"/>
            <a:stretch>
              <a:fillRect/>
            </a:stretch>
          </p:blipFill>
          <p:spPr>
            <a:xfrm>
              <a:off x="0" y="0"/>
              <a:ext cx="13788150" cy="6583913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-175846" y="9258300"/>
            <a:ext cx="18909682" cy="1233544"/>
            <a:chOff x="0" y="0"/>
            <a:chExt cx="5062896" cy="3302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62896" cy="330270"/>
            </a:xfrm>
            <a:custGeom>
              <a:avLst/>
              <a:gdLst/>
              <a:ahLst/>
              <a:cxnLst/>
              <a:rect l="l" t="t" r="r" b="b"/>
              <a:pathLst>
                <a:path w="5062896" h="330270">
                  <a:moveTo>
                    <a:pt x="0" y="0"/>
                  </a:moveTo>
                  <a:lnTo>
                    <a:pt x="5062896" y="0"/>
                  </a:lnTo>
                  <a:lnTo>
                    <a:pt x="5062896" y="330270"/>
                  </a:lnTo>
                  <a:lnTo>
                    <a:pt x="0" y="330270"/>
                  </a:lnTo>
                  <a:close/>
                </a:path>
              </a:pathLst>
            </a:custGeom>
            <a:solidFill>
              <a:srgbClr val="2A17A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5062896" cy="377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1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5846" y="-204844"/>
            <a:ext cx="18909682" cy="1233544"/>
            <a:chOff x="0" y="0"/>
            <a:chExt cx="5062896" cy="33027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62896" cy="330270"/>
            </a:xfrm>
            <a:custGeom>
              <a:avLst/>
              <a:gdLst/>
              <a:ahLst/>
              <a:cxnLst/>
              <a:rect l="l" t="t" r="r" b="b"/>
              <a:pathLst>
                <a:path w="5062896" h="330270">
                  <a:moveTo>
                    <a:pt x="0" y="0"/>
                  </a:moveTo>
                  <a:lnTo>
                    <a:pt x="5062896" y="0"/>
                  </a:lnTo>
                  <a:lnTo>
                    <a:pt x="5062896" y="330270"/>
                  </a:lnTo>
                  <a:lnTo>
                    <a:pt x="0" y="330270"/>
                  </a:lnTo>
                  <a:close/>
                </a:path>
              </a:pathLst>
            </a:custGeom>
            <a:solidFill>
              <a:srgbClr val="2A17A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5062896" cy="377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1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320434" y="288326"/>
            <a:ext cx="422516" cy="409457"/>
          </a:xfrm>
          <a:custGeom>
            <a:avLst/>
            <a:gdLst/>
            <a:ahLst/>
            <a:cxnLst/>
            <a:rect l="l" t="t" r="r" b="b"/>
            <a:pathLst>
              <a:path w="422516" h="409457">
                <a:moveTo>
                  <a:pt x="0" y="0"/>
                </a:moveTo>
                <a:lnTo>
                  <a:pt x="422516" y="0"/>
                </a:lnTo>
                <a:lnTo>
                  <a:pt x="422516" y="409457"/>
                </a:lnTo>
                <a:lnTo>
                  <a:pt x="0" y="4094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 rot="-107059">
            <a:off x="962219" y="1280632"/>
            <a:ext cx="6537535" cy="746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37"/>
              </a:lnSpc>
            </a:pPr>
            <a:r>
              <a:rPr lang="en-US" sz="4312">
                <a:solidFill>
                  <a:srgbClr val="FFFFFF"/>
                </a:solidFill>
                <a:cs typeface="Glacial Indifference Italics"/>
              </a:rPr>
              <a:t>سلبياتها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-175846" y="2085809"/>
            <a:ext cx="7661137" cy="6848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5315"/>
              </a:lnSpc>
              <a:spcBef>
                <a:spcPct val="0"/>
              </a:spcBef>
            </a:pP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o 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التأثير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السلبي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على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الصحة</a:t>
            </a:r>
            <a:r>
              <a:rPr lang="en-US" sz="3301" u="none" strike="noStrike" dirty="0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النفسية</a:t>
            </a:r>
            <a:r>
              <a:rPr lang="en-US" sz="3301" u="none" strike="noStrike" dirty="0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والجسدية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.</a:t>
            </a:r>
          </a:p>
          <a:p>
            <a:pPr marL="0" lvl="0" indent="0" algn="r" rtl="1">
              <a:lnSpc>
                <a:spcPts val="6074"/>
              </a:lnSpc>
            </a:pP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o 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غياب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الرقابة</a:t>
            </a:r>
            <a:r>
              <a:rPr lang="en-US" sz="3301" u="none" strike="noStrike" dirty="0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وعدم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الشعور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بالمسؤولية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.</a:t>
            </a:r>
          </a:p>
          <a:p>
            <a:pPr marL="0" lvl="0" indent="0" algn="r" rtl="1">
              <a:lnSpc>
                <a:spcPts val="6074"/>
              </a:lnSpc>
            </a:pP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o 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نشر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الفضائح</a:t>
            </a:r>
            <a:r>
              <a:rPr lang="en-US" sz="3301" u="none" strike="noStrike" dirty="0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والإشاعات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.</a:t>
            </a:r>
          </a:p>
          <a:p>
            <a:pPr marL="0" lvl="0" indent="0" algn="r" rtl="1">
              <a:lnSpc>
                <a:spcPts val="6074"/>
              </a:lnSpc>
            </a:pP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o 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فتح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الباب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للنقاشات</a:t>
            </a:r>
            <a:r>
              <a:rPr lang="en-US" sz="3301" u="none" strike="noStrike" dirty="0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والجدالات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.</a:t>
            </a:r>
          </a:p>
          <a:p>
            <a:pPr marL="0" lvl="0" indent="0" algn="r" rtl="1">
              <a:lnSpc>
                <a:spcPts val="6074"/>
              </a:lnSpc>
            </a:pP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o 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إضاعة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الواجبات</a:t>
            </a:r>
            <a:r>
              <a:rPr lang="en-US" sz="3301" u="none" strike="noStrike" dirty="0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دينية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ودنيوية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والوقت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.</a:t>
            </a:r>
          </a:p>
          <a:p>
            <a:pPr marL="0" lvl="0" indent="0" algn="r" rtl="1">
              <a:lnSpc>
                <a:spcPts val="6074"/>
              </a:lnSpc>
            </a:pP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o 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انعدام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الخصوصية</a:t>
            </a:r>
            <a:r>
              <a:rPr lang="en-US" sz="3301" u="none" strike="noStrike" dirty="0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وتأثيرها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النفسي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والاجتماعي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.</a:t>
            </a:r>
          </a:p>
          <a:p>
            <a:pPr marL="0" lvl="0" indent="0" algn="r" rtl="1">
              <a:lnSpc>
                <a:spcPts val="6074"/>
              </a:lnSpc>
            </a:pP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o 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الانعزال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والانفصال</a:t>
            </a:r>
            <a:r>
              <a:rPr lang="en-US" sz="3301" u="none" strike="noStrike" dirty="0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عن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العالم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3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الحقيقي</a:t>
            </a:r>
            <a:r>
              <a:rPr lang="en-US" sz="33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.</a:t>
            </a:r>
          </a:p>
          <a:p>
            <a:pPr marL="0" lvl="0" indent="0" algn="r" rtl="1">
              <a:lnSpc>
                <a:spcPts val="6074"/>
              </a:lnSpc>
            </a:pPr>
            <a:endParaRPr lang="en-US" sz="3301" u="none" strike="noStrike" dirty="0">
              <a:solidFill>
                <a:srgbClr val="2A17AF"/>
              </a:solidFill>
              <a:latin typeface="Air Strip Arabic" panose="020B0604020202020204" charset="-78"/>
              <a:cs typeface="Air Strip Arabic" panose="020B0604020202020204" charset="-78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88895" y="9519347"/>
            <a:ext cx="4070453" cy="513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24"/>
              </a:lnSpc>
            </a:pPr>
            <a:r>
              <a:rPr lang="en-US" sz="3017">
                <a:solidFill>
                  <a:srgbClr val="FFFFFF"/>
                </a:solidFill>
                <a:cs typeface="Air Strip Arabic"/>
              </a:rPr>
              <a:t>أدوات التواصل الإجتماعي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202601"/>
            <a:ext cx="3074929" cy="542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24"/>
              </a:lnSpc>
            </a:pPr>
            <a:r>
              <a:rPr lang="en-US" sz="3017">
                <a:solidFill>
                  <a:srgbClr val="FFFFFF"/>
                </a:solidFill>
                <a:latin typeface="Coco Gothic"/>
              </a:rPr>
              <a:t>2023-2024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176106" y="9422226"/>
            <a:ext cx="5331619" cy="61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9"/>
              </a:lnSpc>
              <a:spcBef>
                <a:spcPct val="0"/>
              </a:spcBef>
            </a:pPr>
            <a:r>
              <a:rPr lang="en-US" sz="3687">
                <a:solidFill>
                  <a:srgbClr val="FF3131"/>
                </a:solidFill>
                <a:latin typeface="Air Strip Arabic"/>
                <a:cs typeface="Air Strip Arabic"/>
              </a:rPr>
              <a:t>الأستاذ:</a:t>
            </a:r>
            <a:r>
              <a:rPr lang="en-US" sz="3687">
                <a:solidFill>
                  <a:srgbClr val="E7DDD0"/>
                </a:solidFill>
                <a:latin typeface="Air Strip Arabic"/>
                <a:cs typeface="Air Strip Arabic"/>
              </a:rPr>
              <a:t> بن يوسف عبد اللطيف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40216" y="6823532"/>
            <a:ext cx="9326880" cy="4469398"/>
            <a:chOff x="0" y="0"/>
            <a:chExt cx="6269228" cy="30041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06439" cy="3031363"/>
            </a:xfrm>
            <a:custGeom>
              <a:avLst/>
              <a:gdLst/>
              <a:ahLst/>
              <a:cxnLst/>
              <a:rect l="l" t="t" r="r" b="b"/>
              <a:pathLst>
                <a:path w="6306439" h="3031363">
                  <a:moveTo>
                    <a:pt x="5373751" y="275590"/>
                  </a:moveTo>
                  <a:cubicBezTo>
                    <a:pt x="5320538" y="124079"/>
                    <a:pt x="5145532" y="0"/>
                    <a:pt x="4984877" y="0"/>
                  </a:cubicBezTo>
                  <a:lnTo>
                    <a:pt x="292100" y="0"/>
                  </a:lnTo>
                  <a:cubicBezTo>
                    <a:pt x="131445" y="0"/>
                    <a:pt x="0" y="131445"/>
                    <a:pt x="0" y="292100"/>
                  </a:cubicBezTo>
                  <a:lnTo>
                    <a:pt x="0" y="1384427"/>
                  </a:lnTo>
                  <a:cubicBezTo>
                    <a:pt x="0" y="1545082"/>
                    <a:pt x="128397" y="1704467"/>
                    <a:pt x="285369" y="1738630"/>
                  </a:cubicBezTo>
                  <a:lnTo>
                    <a:pt x="6064504" y="2997200"/>
                  </a:lnTo>
                  <a:cubicBezTo>
                    <a:pt x="6221476" y="3031363"/>
                    <a:pt x="6306439" y="2935351"/>
                    <a:pt x="6253226" y="2783713"/>
                  </a:cubicBezTo>
                  <a:lnTo>
                    <a:pt x="5373751" y="275590"/>
                  </a:lnTo>
                  <a:close/>
                </a:path>
              </a:pathLst>
            </a:custGeom>
            <a:blipFill>
              <a:blip r:embed="rId2"/>
              <a:stretch>
                <a:fillRect t="-19648" b="-19648"/>
              </a:stretch>
            </a:blipFill>
            <a:ln w="38100" cap="sq">
              <a:solidFill>
                <a:srgbClr val="2A17AF"/>
              </a:solidFill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-175846" y="9258300"/>
            <a:ext cx="18909682" cy="1233544"/>
            <a:chOff x="0" y="0"/>
            <a:chExt cx="5062896" cy="33027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62896" cy="330270"/>
            </a:xfrm>
            <a:custGeom>
              <a:avLst/>
              <a:gdLst/>
              <a:ahLst/>
              <a:cxnLst/>
              <a:rect l="l" t="t" r="r" b="b"/>
              <a:pathLst>
                <a:path w="5062896" h="330270">
                  <a:moveTo>
                    <a:pt x="0" y="0"/>
                  </a:moveTo>
                  <a:lnTo>
                    <a:pt x="5062896" y="0"/>
                  </a:lnTo>
                  <a:lnTo>
                    <a:pt x="5062896" y="330270"/>
                  </a:lnTo>
                  <a:lnTo>
                    <a:pt x="0" y="330270"/>
                  </a:lnTo>
                  <a:close/>
                </a:path>
              </a:pathLst>
            </a:custGeom>
            <a:solidFill>
              <a:srgbClr val="2A17A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5062896" cy="377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1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75846" y="-204844"/>
            <a:ext cx="18909682" cy="1233544"/>
            <a:chOff x="0" y="0"/>
            <a:chExt cx="5062896" cy="33027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62896" cy="330270"/>
            </a:xfrm>
            <a:custGeom>
              <a:avLst/>
              <a:gdLst/>
              <a:ahLst/>
              <a:cxnLst/>
              <a:rect l="l" t="t" r="r" b="b"/>
              <a:pathLst>
                <a:path w="5062896" h="330270">
                  <a:moveTo>
                    <a:pt x="0" y="0"/>
                  </a:moveTo>
                  <a:lnTo>
                    <a:pt x="5062896" y="0"/>
                  </a:lnTo>
                  <a:lnTo>
                    <a:pt x="5062896" y="330270"/>
                  </a:lnTo>
                  <a:lnTo>
                    <a:pt x="0" y="330270"/>
                  </a:lnTo>
                  <a:close/>
                </a:path>
              </a:pathLst>
            </a:custGeom>
            <a:solidFill>
              <a:srgbClr val="2A17A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5062896" cy="377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1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320434" y="288326"/>
            <a:ext cx="422516" cy="409457"/>
          </a:xfrm>
          <a:custGeom>
            <a:avLst/>
            <a:gdLst/>
            <a:ahLst/>
            <a:cxnLst/>
            <a:rect l="l" t="t" r="r" b="b"/>
            <a:pathLst>
              <a:path w="422516" h="409457">
                <a:moveTo>
                  <a:pt x="0" y="0"/>
                </a:moveTo>
                <a:lnTo>
                  <a:pt x="422516" y="0"/>
                </a:lnTo>
                <a:lnTo>
                  <a:pt x="422516" y="409457"/>
                </a:lnTo>
                <a:lnTo>
                  <a:pt x="0" y="4094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 rot="-388873">
            <a:off x="2720640" y="1494907"/>
            <a:ext cx="6537535" cy="746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37"/>
              </a:lnSpc>
            </a:pPr>
            <a:r>
              <a:rPr lang="en-US" sz="4312">
                <a:solidFill>
                  <a:srgbClr val="FFFFFF"/>
                </a:solidFill>
                <a:cs typeface="Glacial Indifference Italics"/>
              </a:rPr>
              <a:t>أخلاقيات استعمالها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78995" y="1686724"/>
            <a:ext cx="8324820" cy="5562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6258"/>
              </a:lnSpc>
              <a:spcBef>
                <a:spcPct val="0"/>
              </a:spcBef>
            </a:pPr>
            <a:r>
              <a:rPr lang="en-US" sz="34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o    </a:t>
            </a:r>
            <a:r>
              <a:rPr lang="en-US" sz="34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الحفاظ</a:t>
            </a:r>
            <a:r>
              <a:rPr lang="en-US" sz="34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4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على</a:t>
            </a:r>
            <a:r>
              <a:rPr lang="en-US" sz="34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401" u="none" strike="noStrike" dirty="0" err="1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حقوق</a:t>
            </a:r>
            <a:r>
              <a:rPr lang="en-US" sz="3401" u="none" strike="noStrike" dirty="0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401" u="none" strike="noStrike" dirty="0" err="1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الملكية</a:t>
            </a:r>
            <a:r>
              <a:rPr lang="en-US" sz="3401" u="none" strike="noStrike" dirty="0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4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الفكرية</a:t>
            </a:r>
            <a:r>
              <a:rPr lang="en-US" sz="34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4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للأفراد</a:t>
            </a:r>
            <a:r>
              <a:rPr lang="en-US" sz="34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.</a:t>
            </a:r>
          </a:p>
          <a:p>
            <a:pPr marL="0" lvl="0" indent="0" algn="r" rtl="1">
              <a:lnSpc>
                <a:spcPts val="6258"/>
              </a:lnSpc>
              <a:spcBef>
                <a:spcPct val="0"/>
              </a:spcBef>
            </a:pPr>
            <a:r>
              <a:rPr lang="en-US" sz="34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o    </a:t>
            </a:r>
            <a:r>
              <a:rPr lang="en-US" sz="34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الحرص</a:t>
            </a:r>
            <a:r>
              <a:rPr lang="en-US" sz="34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4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على</a:t>
            </a:r>
            <a:r>
              <a:rPr lang="en-US" sz="34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4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التحقق</a:t>
            </a:r>
            <a:r>
              <a:rPr lang="en-US" sz="34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4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من</a:t>
            </a:r>
            <a:r>
              <a:rPr lang="en-US" sz="34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4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صحة</a:t>
            </a:r>
            <a:r>
              <a:rPr lang="en-US" sz="34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4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ما</a:t>
            </a:r>
            <a:r>
              <a:rPr lang="en-US" sz="34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4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يتم</a:t>
            </a:r>
            <a:r>
              <a:rPr lang="en-US" sz="34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4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نشره</a:t>
            </a:r>
            <a:r>
              <a:rPr lang="en-US" sz="34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.</a:t>
            </a:r>
          </a:p>
          <a:p>
            <a:pPr marL="0" lvl="0" indent="0" algn="r" rtl="1">
              <a:lnSpc>
                <a:spcPts val="6258"/>
              </a:lnSpc>
              <a:spcBef>
                <a:spcPct val="0"/>
              </a:spcBef>
            </a:pPr>
            <a:r>
              <a:rPr lang="en-US" sz="34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o </a:t>
            </a:r>
            <a:r>
              <a:rPr lang="en-US" sz="3401" u="none" strike="noStrike" dirty="0" err="1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تجنب</a:t>
            </a:r>
            <a:r>
              <a:rPr lang="en-US" sz="3401" u="none" strike="noStrike" dirty="0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4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إلحاق</a:t>
            </a:r>
            <a:r>
              <a:rPr lang="en-US" sz="34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401" u="none" strike="noStrike" dirty="0" err="1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أضرار</a:t>
            </a:r>
            <a:r>
              <a:rPr lang="en-US" sz="3401" u="none" strike="noStrike" dirty="0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4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بالناس</a:t>
            </a:r>
            <a:r>
              <a:rPr lang="en-US" sz="34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4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وعدم</a:t>
            </a:r>
            <a:r>
              <a:rPr lang="en-US" sz="34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4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استخدام</a:t>
            </a:r>
            <a:r>
              <a:rPr lang="en-US" sz="34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4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أسماء</a:t>
            </a:r>
            <a:r>
              <a:rPr lang="en-US" sz="34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4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مستعارة</a:t>
            </a:r>
            <a:r>
              <a:rPr lang="en-US" sz="34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4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لهذا</a:t>
            </a:r>
            <a:r>
              <a:rPr lang="en-US" sz="34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4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الغرض</a:t>
            </a:r>
            <a:r>
              <a:rPr lang="en-US" sz="34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.</a:t>
            </a:r>
          </a:p>
          <a:p>
            <a:pPr marL="0" lvl="0" indent="0" algn="r" rtl="1">
              <a:lnSpc>
                <a:spcPts val="6258"/>
              </a:lnSpc>
              <a:spcBef>
                <a:spcPct val="0"/>
              </a:spcBef>
            </a:pPr>
            <a:r>
              <a:rPr lang="en-US" sz="34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o  </a:t>
            </a:r>
            <a:r>
              <a:rPr lang="en-US" sz="34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عدم</a:t>
            </a:r>
            <a:r>
              <a:rPr lang="en-US" sz="34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4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التسرع</a:t>
            </a:r>
            <a:r>
              <a:rPr lang="en-US" sz="34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4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في</a:t>
            </a:r>
            <a:r>
              <a:rPr lang="en-US" sz="34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4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نشر</a:t>
            </a:r>
            <a:r>
              <a:rPr lang="en-US" sz="34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4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المعلومات</a:t>
            </a:r>
            <a:r>
              <a:rPr lang="en-US" sz="34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4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الكاذبة</a:t>
            </a:r>
            <a:r>
              <a:rPr lang="en-US" sz="34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.</a:t>
            </a:r>
          </a:p>
          <a:p>
            <a:pPr marL="0" lvl="0" indent="0" algn="r" rtl="1">
              <a:lnSpc>
                <a:spcPts val="6258"/>
              </a:lnSpc>
              <a:spcBef>
                <a:spcPct val="0"/>
              </a:spcBef>
            </a:pPr>
            <a:r>
              <a:rPr lang="en-US" sz="34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o  </a:t>
            </a:r>
            <a:r>
              <a:rPr lang="en-US" sz="3401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تعزيز</a:t>
            </a:r>
            <a:r>
              <a:rPr lang="en-US" sz="34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401" u="none" strike="noStrike" dirty="0" err="1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الرقابة</a:t>
            </a:r>
            <a:r>
              <a:rPr lang="en-US" sz="3401" u="none" strike="noStrike" dirty="0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401" u="none" strike="noStrike" dirty="0" err="1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الذاتية</a:t>
            </a:r>
            <a:r>
              <a:rPr lang="en-US" sz="3401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.</a:t>
            </a:r>
          </a:p>
          <a:p>
            <a:pPr marL="0" lvl="0" indent="0" algn="r" rtl="1">
              <a:lnSpc>
                <a:spcPts val="6258"/>
              </a:lnSpc>
              <a:spcBef>
                <a:spcPct val="0"/>
              </a:spcBef>
            </a:pPr>
            <a:endParaRPr lang="en-US" sz="3401" u="none" strike="noStrike" dirty="0">
              <a:solidFill>
                <a:srgbClr val="2A17AF"/>
              </a:solidFill>
              <a:latin typeface="Air Strip Arabic" panose="020B0604020202020204" charset="-78"/>
              <a:cs typeface="Air Strip Arabic" panose="020B0604020202020204" charset="-78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88895" y="9519347"/>
            <a:ext cx="4070453" cy="513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24"/>
              </a:lnSpc>
            </a:pPr>
            <a:r>
              <a:rPr lang="en-US" sz="3017">
                <a:solidFill>
                  <a:srgbClr val="FFFFFF"/>
                </a:solidFill>
                <a:cs typeface="Air Strip Arabic"/>
              </a:rPr>
              <a:t>أدوات التواصل الإجتماعي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202601"/>
            <a:ext cx="3074929" cy="542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24"/>
              </a:lnSpc>
            </a:pPr>
            <a:r>
              <a:rPr lang="en-US" sz="3017">
                <a:solidFill>
                  <a:srgbClr val="FFFFFF"/>
                </a:solidFill>
                <a:latin typeface="Coco Gothic"/>
              </a:rPr>
              <a:t>2023-2024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5979" y="3344393"/>
            <a:ext cx="9098021" cy="4235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3536" lvl="1" indent="-396768" algn="r" rtl="1">
              <a:lnSpc>
                <a:spcPts val="6762"/>
              </a:lnSpc>
              <a:buFont typeface="Arial"/>
              <a:buChar char="•"/>
            </a:pPr>
            <a:r>
              <a:rPr lang="en-US" sz="3675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عدم</a:t>
            </a:r>
            <a:r>
              <a:rPr lang="en-US" sz="3675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675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مشاركة</a:t>
            </a:r>
            <a:r>
              <a:rPr lang="en-US" sz="3675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675" u="none" strike="noStrike" dirty="0" err="1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المعلومات</a:t>
            </a:r>
            <a:r>
              <a:rPr lang="en-US" sz="3675" u="none" strike="noStrike" dirty="0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675" u="none" strike="noStrike" dirty="0" err="1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الشخصية</a:t>
            </a:r>
            <a:r>
              <a:rPr lang="en-US" sz="3675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675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أو</a:t>
            </a:r>
            <a:r>
              <a:rPr lang="en-US" sz="3675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675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معلومات</a:t>
            </a:r>
            <a:r>
              <a:rPr lang="en-US" sz="3675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675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شخص</a:t>
            </a:r>
            <a:r>
              <a:rPr lang="en-US" sz="3675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675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آخر</a:t>
            </a:r>
            <a:r>
              <a:rPr lang="en-US" sz="3675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675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دون</a:t>
            </a:r>
            <a:r>
              <a:rPr lang="en-US" sz="3675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675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إذنه</a:t>
            </a:r>
            <a:r>
              <a:rPr lang="en-US" sz="3675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.</a:t>
            </a:r>
          </a:p>
          <a:p>
            <a:pPr marL="793536" lvl="1" indent="-396768" algn="r" rtl="1">
              <a:lnSpc>
                <a:spcPts val="6762"/>
              </a:lnSpc>
              <a:buFont typeface="Arial"/>
              <a:buChar char="•"/>
            </a:pPr>
            <a:r>
              <a:rPr lang="en-US" sz="3675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مراعاة</a:t>
            </a:r>
            <a:r>
              <a:rPr lang="en-US" sz="3675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675" u="none" strike="noStrike" dirty="0" err="1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آداب</a:t>
            </a:r>
            <a:r>
              <a:rPr lang="en-US" sz="3675" u="none" strike="noStrike" dirty="0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675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التواصل</a:t>
            </a:r>
            <a:r>
              <a:rPr lang="en-US" sz="3675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675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عبر</a:t>
            </a:r>
            <a:r>
              <a:rPr lang="en-US" sz="3675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675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الإنترنت</a:t>
            </a:r>
            <a:r>
              <a:rPr lang="en-US" sz="3675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.</a:t>
            </a:r>
          </a:p>
          <a:p>
            <a:pPr marL="793536" lvl="1" indent="-396768" algn="r" rtl="1">
              <a:lnSpc>
                <a:spcPts val="6762"/>
              </a:lnSpc>
              <a:buFont typeface="Arial"/>
              <a:buChar char="•"/>
            </a:pPr>
            <a:r>
              <a:rPr lang="en-US" sz="3675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أحرص</a:t>
            </a:r>
            <a:r>
              <a:rPr lang="en-US" sz="3675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675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على</a:t>
            </a:r>
            <a:r>
              <a:rPr lang="en-US" sz="3675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675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عدم</a:t>
            </a:r>
            <a:r>
              <a:rPr lang="en-US" sz="3675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675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إرسال</a:t>
            </a:r>
            <a:r>
              <a:rPr lang="en-US" sz="3675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675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أي</a:t>
            </a:r>
            <a:r>
              <a:rPr lang="en-US" sz="3675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675" u="none" strike="noStrike" dirty="0" err="1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رسائل</a:t>
            </a:r>
            <a:r>
              <a:rPr lang="en-US" sz="3675" u="none" strike="noStrike" dirty="0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675" u="none" strike="noStrike" dirty="0" err="1">
                <a:solidFill>
                  <a:srgbClr val="FF3131"/>
                </a:solidFill>
                <a:latin typeface="Air Strip Arabic" panose="020B0604020202020204" charset="-78"/>
                <a:cs typeface="Air Strip Arabic" panose="020B0604020202020204" charset="-78"/>
              </a:rPr>
              <a:t>عشوائية</a:t>
            </a:r>
            <a:r>
              <a:rPr lang="en-US" sz="3675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675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لأشخاص</a:t>
            </a:r>
            <a:r>
              <a:rPr lang="en-US" sz="3675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675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لا</a:t>
            </a:r>
            <a:r>
              <a:rPr lang="en-US" sz="3675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675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تجمعك</a:t>
            </a:r>
            <a:r>
              <a:rPr lang="en-US" sz="3675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675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بهم</a:t>
            </a:r>
            <a:r>
              <a:rPr lang="en-US" sz="3675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675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أي</a:t>
            </a:r>
            <a:r>
              <a:rPr lang="en-US" sz="3675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675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علاقة</a:t>
            </a:r>
            <a:r>
              <a:rPr lang="en-US" sz="3675" u="none" strike="noStrike" dirty="0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 </a:t>
            </a:r>
            <a:r>
              <a:rPr lang="en-US" sz="3675" u="none" strike="noStrike" dirty="0" err="1">
                <a:solidFill>
                  <a:srgbClr val="2A17AF"/>
                </a:solidFill>
                <a:latin typeface="Air Strip Arabic" panose="020B0604020202020204" charset="-78"/>
                <a:cs typeface="Air Strip Arabic" panose="020B0604020202020204" charset="-78"/>
              </a:rPr>
              <a:t>اجتماعي</a:t>
            </a:r>
            <a:endParaRPr lang="en-US" sz="3675" u="none" strike="noStrike" dirty="0">
              <a:solidFill>
                <a:srgbClr val="2A17AF"/>
              </a:solidFill>
              <a:latin typeface="Air Strip Arabic" panose="020B0604020202020204" charset="-78"/>
              <a:cs typeface="Air Strip Arabic" panose="020B0604020202020204" charset="-78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176106" y="9422226"/>
            <a:ext cx="5331619" cy="61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9"/>
              </a:lnSpc>
              <a:spcBef>
                <a:spcPct val="0"/>
              </a:spcBef>
            </a:pPr>
            <a:r>
              <a:rPr lang="en-US" sz="3687">
                <a:solidFill>
                  <a:srgbClr val="FF3131"/>
                </a:solidFill>
                <a:latin typeface="Air Strip Arabic"/>
                <a:cs typeface="Air Strip Arabic"/>
              </a:rPr>
              <a:t>الأستاذ:</a:t>
            </a:r>
            <a:r>
              <a:rPr lang="en-US" sz="3687">
                <a:solidFill>
                  <a:srgbClr val="E7DDD0"/>
                </a:solidFill>
                <a:latin typeface="Air Strip Arabic"/>
                <a:cs typeface="Air Strip Arabic"/>
              </a:rPr>
              <a:t> بن يوسف عبد اللطيف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432</Words>
  <Application>Microsoft Office PowerPoint</Application>
  <PresentationFormat>Personnalisé</PresentationFormat>
  <Paragraphs>79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5" baseType="lpstr">
      <vt:lpstr>Glacial Indifference Italics</vt:lpstr>
      <vt:lpstr>Coco Gothic</vt:lpstr>
      <vt:lpstr>Trebuchet MS Bold</vt:lpstr>
      <vt:lpstr>Fedra arabic display</vt:lpstr>
      <vt:lpstr>Calibri</vt:lpstr>
      <vt:lpstr>Arial</vt:lpstr>
      <vt:lpstr>Air Strip Arabic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أدوات التواصل الاجتماعي</dc:title>
  <cp:lastModifiedBy>Farid</cp:lastModifiedBy>
  <cp:revision>2</cp:revision>
  <dcterms:created xsi:type="dcterms:W3CDTF">2006-08-16T00:00:00Z</dcterms:created>
  <dcterms:modified xsi:type="dcterms:W3CDTF">2025-07-06T13:30:18Z</dcterms:modified>
  <dc:identifier>DAGCw5xK2Us</dc:identifier>
</cp:coreProperties>
</file>